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265" r:id="rId6"/>
    <p:sldId id="263" r:id="rId7"/>
    <p:sldId id="264" r:id="rId8"/>
    <p:sldId id="262" r:id="rId9"/>
    <p:sldId id="270" r:id="rId10"/>
    <p:sldId id="272" r:id="rId11"/>
    <p:sldId id="275" r:id="rId12"/>
    <p:sldId id="274" r:id="rId13"/>
    <p:sldId id="276" r:id="rId14"/>
    <p:sldId id="279" r:id="rId15"/>
    <p:sldId id="277" r:id="rId16"/>
    <p:sldId id="278" r:id="rId17"/>
    <p:sldId id="280" r:id="rId18"/>
    <p:sldId id="285" r:id="rId19"/>
    <p:sldId id="286" r:id="rId20"/>
    <p:sldId id="287" r:id="rId21"/>
    <p:sldId id="259" r:id="rId22"/>
    <p:sldId id="261" r:id="rId23"/>
  </p:sldIdLst>
  <p:sldSz cx="9144000" cy="6858000" type="screen4x3"/>
  <p:notesSz cx="6858000" cy="9144000"/>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Narrow" pitchFamily="34" charset="0"/>
        <a:ea typeface="宋体"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8" d="100"/>
          <a:sy n="78" d="100"/>
        </p:scale>
        <p:origin x="121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417254B-D434-4853-AA54-52AA19F5FA76}"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defRPr sz="1200">
                <a:latin typeface="Calibri"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9ACD51A-8B97-4368-BB24-A888A8B1A573}" type="slidenum">
              <a:rPr kumimoji="0" lang="zh-CN" altLang="en-US" sz="1200" b="0" i="0" u="none" strike="noStrike" kern="1200" cap="none" spc="0" normalizeH="0" baseline="0" noProof="0">
                <a:ln>
                  <a:noFill/>
                </a:ln>
                <a:solidFill>
                  <a:schemeClr val="tx1"/>
                </a:solidFill>
                <a:effectLst/>
                <a:uLnTx/>
                <a:uFillTx/>
                <a:latin typeface="Calibri" pitchFamily="34" charset="0"/>
                <a:ea typeface="宋体"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en-US" altLang="zh-CN" dirty="0"/>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Many of the home-grown data warehouses we have evaluated are rather fragile: they have many emergent operational problems. ETL tools provide functionality and standards for operating and monitoring the system in production. It is certainly possible to design and build a well instrumented hand-coded ETL application. Nonetheless, it’s easier for a data warehouse / business intelligence team to build on the features of an ETL tool to build a resilient ETL system.</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Sp are power tools but it shouldn't use for everything, avoid build somethin that trigger a cascade effect... Think in modularity</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Most data warehouses are structurally complex, with many data sources and targets. At the same time, requirements for transformation are often fairly simple, consisting primarily of lookups and substitutions. If you have a complex transformation requirement, for example if you need to de-duplicate your customer list, you should buy on additional module on top of the ETL solution (data profiling / data cleansing). At the very least, ETL tools provide a richer set of cleansing functions than are available in SQL. Download the ETL Tools&amp; Data Integration Survey to see how the ETL tools compare on this aspects.</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Sp are power tools but it shouldn't use for everything, avoid build somethin that trigger a cascade effect... Think in modularity</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hace unos  años la virtualización era lenta y ahora es uno de los pilares del cloud computing  You might be surprised that performance is listed as one of the last under the advantages of the ETL tools. It’s possible to build a high-performance data warehouse whether you use an ETL tool or not. It’s also possible to build an absolute dog of an data warehouse whether you use an ETL tool or not. We’ve never been able to test whether an excellent hand-coded data warehouse outperforms an excellent tool-based data warehouse; we believe the answer is that it’s situational. But the structure imposed by an ETL platform makes it easier for an (novice) ETL developer to build a high-quality system. Furthermore many ETL tools provide performance enhancing technologies, such as Massively Parallel Processing, Symmetric Multi-Processing and Cluster Awareness.</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es-CO" altLang="en-US">
                <a:sym typeface="+mn-ea"/>
              </a:rPr>
              <a:t>We’ve never been able to test whether an excellent hand-coded data warehouse outperforms an excellent tool-based data warehouse; we believe the answer is that it’s situational. But </a:t>
            </a:r>
            <a:endParaRPr lang="es-CO" altLang="en-US"/>
          </a:p>
          <a:p>
            <a:pPr lvl="0" eaLnBrk="1" hangingPunct="1">
              <a:spcBef>
                <a:spcPct val="0"/>
              </a:spcBef>
            </a:pPr>
            <a:endParaRPr lang="es-CO" altLang="en-US"/>
          </a:p>
          <a:p>
            <a:pPr lvl="0" eaLnBrk="1" hangingPunct="1">
              <a:spcBef>
                <a:spcPct val="0"/>
              </a:spcBef>
            </a:pPr>
            <a:endParaRPr lang="es-CO" altLang="en-US"/>
          </a:p>
          <a:p>
            <a:pPr lvl="0" eaLnBrk="1" hangingPunct="1">
              <a:spcBef>
                <a:spcPct val="0"/>
              </a:spcBef>
            </a:pPr>
            <a:r>
              <a:rPr lang="es-CO" altLang="en-US">
                <a:sym typeface="+mn-ea"/>
              </a:rPr>
              <a:t>the structure imposed by an ETL platform makes it easier for an (novice) ETL developer to build a high-quality system. </a:t>
            </a:r>
            <a:endParaRPr lang="es-CO" altLang="en-US"/>
          </a:p>
          <a:p>
            <a:pPr lvl="0" eaLnBrk="1" hangingPunct="1">
              <a:spcBef>
                <a:spcPct val="0"/>
              </a:spcBef>
            </a:pPr>
            <a:endParaRPr lang="es-CO" altLang="en-US"/>
          </a:p>
          <a:p>
            <a:pPr lvl="0" eaLnBrk="1" hangingPunct="1">
              <a:spcBef>
                <a:spcPct val="0"/>
              </a:spcBef>
            </a:pPr>
            <a:r>
              <a:rPr lang="es-CO" altLang="en-US">
                <a:sym typeface="+mn-ea"/>
              </a:rPr>
              <a:t>Furthermore many ETL tools provide performance enhancing technologies, such as Massively Parallel Processing, Symmetric Multi-Processing and Cluster Awareness.</a:t>
            </a:r>
            <a:endParaRPr lang="es-CO" altLang="en-US"/>
          </a:p>
          <a:p>
            <a:pPr lvl="0" eaLnBrk="1" hangingPunct="1">
              <a:spcBef>
                <a:spcPct val="0"/>
              </a:spcBef>
            </a:pP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es-CO" altLang="en-US">
                <a:sym typeface="+mn-ea"/>
              </a:rPr>
              <a:t>We’ve never been able to test whether an excellent hand-coded data warehouse outperforms an excellent tool-based data warehouse; we believe the answer is that it’s situational. But </a:t>
            </a:r>
            <a:endParaRPr lang="es-CO" altLang="en-US"/>
          </a:p>
          <a:p>
            <a:pPr lvl="0" eaLnBrk="1" hangingPunct="1">
              <a:spcBef>
                <a:spcPct val="0"/>
              </a:spcBef>
            </a:pPr>
            <a:endParaRPr lang="es-CO" altLang="en-US"/>
          </a:p>
          <a:p>
            <a:pPr lvl="0" eaLnBrk="1" hangingPunct="1">
              <a:spcBef>
                <a:spcPct val="0"/>
              </a:spcBef>
            </a:pPr>
            <a:endParaRPr lang="es-CO" altLang="en-US"/>
          </a:p>
          <a:p>
            <a:pPr lvl="0" eaLnBrk="1" hangingPunct="1">
              <a:spcBef>
                <a:spcPct val="0"/>
              </a:spcBef>
            </a:pPr>
            <a:r>
              <a:rPr lang="es-CO" altLang="en-US">
                <a:sym typeface="+mn-ea"/>
              </a:rPr>
              <a:t>the structure imposed by an ETL platform makes it easier for an (novice) ETL developer to build a high-quality system. </a:t>
            </a:r>
            <a:endParaRPr lang="es-CO" altLang="en-US"/>
          </a:p>
          <a:p>
            <a:pPr lvl="0" eaLnBrk="1" hangingPunct="1">
              <a:spcBef>
                <a:spcPct val="0"/>
              </a:spcBef>
            </a:pPr>
            <a:endParaRPr lang="es-CO" altLang="en-US"/>
          </a:p>
          <a:p>
            <a:pPr lvl="0" eaLnBrk="1" hangingPunct="1">
              <a:spcBef>
                <a:spcPct val="0"/>
              </a:spcBef>
            </a:pPr>
            <a:r>
              <a:rPr lang="es-CO" altLang="en-US">
                <a:sym typeface="+mn-ea"/>
              </a:rPr>
              <a:t>Furthermore many ETL tools provide performance enhancing technologies, such as Massively Parallel Processing, Symmetric Multi-Processing and Cluster Awareness.</a:t>
            </a:r>
            <a:endParaRPr lang="es-CO" altLang="en-US"/>
          </a:p>
          <a:p>
            <a:pPr lvl="0" eaLnBrk="1" hangingPunct="1">
              <a:spcBef>
                <a:spcPct val="0"/>
              </a:spcBef>
            </a:pP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es-CO" altLang="en-US"/>
          </a:p>
          <a:p>
            <a:pPr lvl="0" eaLnBrk="1" hangingPunct="1">
              <a:spcBef>
                <a:spcPct val="0"/>
              </a:spcBef>
            </a:pPr>
            <a:r>
              <a:rPr lang="x-none" altLang="zh-CN" dirty="0"/>
              <a:t>Cualquier crecimiento exponencial en la data ya sea de megas a teras ya considera como un insumo real para trabajar con big data</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es-CO" altLang="en-US"/>
          </a:p>
          <a:p>
            <a:pPr lvl="0" eaLnBrk="1" hangingPunct="1">
              <a:spcBef>
                <a:spcPct val="0"/>
              </a:spcBef>
            </a:pPr>
            <a:r>
              <a:rPr lang="x-none" altLang="zh-CN" dirty="0"/>
              <a:t>Cualquier crecimiento exponencial en la data ya sea de megas a teras ya considera como un insumo real para trabajar con big data</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zh-CN" altLang="en-US" dirty="0"/>
              <a:t>The single greatest advantage of an ETL tool is that it provides a visual flow of the system’s logic (if the tool is flow based). Each ETL tool presents these flows differently, but even the least-appealing of these ETL tools compare favorably to custom systems consisting of plain SQL, stored procedures and system scripts, and perhaps a handful of other technologies.</a:t>
            </a:r>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ETL tools are designed for the specific problem of data integration: populating a data warehouse or integrating data from multiple sources, or even just moving the data. With maintainability and extensibility in mind, they provide in many cases a metadata-driven structure to the developers. This is particularly a big advantage for teams building their first data warehouse.</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Sp are power tools but it shouldn't use for everything, avoid build somethin that trigger a cascade effect... Think in modularity</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p>
            <a:endParaRPr lang="es-CO" altLang="en-US"/>
          </a:p>
        </p:txBody>
      </p:sp>
      <p:sp>
        <p:nvSpPr>
          <p:cNvPr id="4099" name="备注占位符 2"/>
          <p:cNvSpPr>
            <a:spLocks noGrp="1"/>
          </p:cNvSpPr>
          <p:nvPr>
            <p:ph type="body" idx="1"/>
          </p:nvPr>
        </p:nvSpPr>
        <p:spPr>
          <a:noFill/>
          <a:ln w="9525">
            <a:miter/>
          </a:ln>
        </p:spPr>
        <p:txBody>
          <a:bodyPr wrap="square" lIns="91440" tIns="45720" rIns="91440" bIns="45720" anchor="t"/>
          <a:p>
            <a:pPr lvl="0" eaLnBrk="1" hangingPunct="1">
              <a:spcBef>
                <a:spcPct val="0"/>
              </a:spcBef>
            </a:pPr>
            <a:r>
              <a:rPr lang="x-none" altLang="zh-CN" dirty="0"/>
              <a:t>Sp are power tools but it shouldn't use for everything, avoid build somethin that trigger a cascade effect... Think in modularity</a:t>
            </a:r>
            <a:endParaRPr lang="x-none" altLang="zh-CN"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miter/>
          </a:ln>
        </p:spPr>
        <p:txBody>
          <a:bodyPr anchor="b"/>
          <a:p>
            <a:pPr lvl="0" algn="r" eaLnBrk="1" hangingPunct="1"/>
            <a:fld id="{9A0DB2DC-4C9A-4742-B13C-FB6460FD3503}" type="slidenum">
              <a:rPr lang="zh-CN" altLang="en-US" sz="1200" dirty="0">
                <a:latin typeface="Calibri" pitchFamily="34" charset="0"/>
              </a:rPr>
            </a:fld>
            <a:endParaRPr lang="zh-CN" altLang="en-US" sz="1200" dirty="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文本占位符 2"/>
          <p:cNvSpPr>
            <a:spLocks noGrp="1"/>
          </p:cNvSpPr>
          <p:nvPr>
            <p:ph type="body" idx="1"/>
          </p:nvPr>
        </p:nvSpPr>
        <p:spPr/>
        <p:txBody>
          <a:body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fld id="{BB962C8B-B14F-4D97-AF65-F5344CB8AC3E}" type="datetimeFigureOut">
              <a:rPr lang="zh-CN" altLang="en-US" dirty="0"/>
            </a:fld>
            <a:endParaRPr lang="zh-CN" altLang="en-US" dirty="0"/>
          </a:p>
        </p:txBody>
      </p:sp>
      <p:sp>
        <p:nvSpPr>
          <p:cNvPr id="3" name="Footer Placeholder 2"/>
          <p:cNvSpPr>
            <a:spLocks noGrp="1"/>
          </p:cNvSpPr>
          <p:nvPr>
            <p:ph type="ftr" sz="quarter" idx="11"/>
          </p:nvPr>
        </p:nvSpPr>
        <p:spPr/>
        <p:txBody>
          <a:bodyPr/>
          <a:lstStyle/>
          <a:p>
            <a:pPr lvl="0" eaLnBrk="1" hangingPunct="1"/>
            <a:endParaRPr lang="zh-CN" altLang="en-US" dirty="0"/>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a:t>
            </a:r>
            <a:endParaRPr lang="zh-CN" altLang="en-US"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a:t>
            </a:r>
            <a:endParaRPr lang="zh-CN" altLang="en-US" smtClean="0"/>
          </a:p>
          <a:p>
            <a:pPr lvl="1"/>
            <a:r>
              <a:rPr lang="en-US" altLang="zh-CN" smtClean="0"/>
              <a:t>Second level</a:t>
            </a:r>
            <a:endParaRPr lang="zh-CN" altLang="en-US" smtClean="0"/>
          </a:p>
          <a:p>
            <a:pPr lvl="2"/>
            <a:r>
              <a:rPr lang="en-US" altLang="zh-CN" smtClean="0"/>
              <a:t>Third level</a:t>
            </a:r>
            <a:endParaRPr lang="zh-CN" altLang="en-US" smtClean="0"/>
          </a:p>
          <a:p>
            <a:pPr lvl="3"/>
            <a:r>
              <a:rPr lang="en-US" altLang="zh-CN" smtClean="0"/>
              <a:t>Fourth level</a:t>
            </a:r>
            <a:endParaRPr lang="zh-CN" altLang="en-US" smtClean="0"/>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a:t>
            </a:r>
            <a:endParaRPr lang="zh-CN" altLang="en-US"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80604020202020204" charset="0"/>
              <a:buNone/>
              <a:defRPr/>
            </a:pPr>
            <a:r>
              <a:rPr kumimoji="0" lang="en-US" altLang="zh-CN" sz="3200" b="0" i="0" u="none" strike="noStrike" kern="1200" cap="none" spc="0" normalizeH="0" baseline="0" noProof="0" smtClean="0">
                <a:ln>
                  <a:noFill/>
                </a:ln>
                <a:solidFill>
                  <a:schemeClr val="tx1"/>
                </a:solidFill>
                <a:effectLst/>
                <a:uLnTx/>
                <a:uFillTx/>
                <a:latin typeface="+mn-lt"/>
                <a:ea typeface="+mn-ea"/>
                <a:cs typeface="+mn-cs"/>
              </a:rPr>
              <a:t>Click icon to add picture</a:t>
            </a: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a:t>
            </a:r>
            <a:endParaRPr lang="zh-CN" altLang="en-US"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457200" y="274638"/>
            <a:ext cx="8229600" cy="706437"/>
          </a:xfrm>
          <a:prstGeom prst="rect">
            <a:avLst/>
          </a:prstGeom>
          <a:noFill/>
          <a:ln w="9525">
            <a:noFill/>
            <a:miter/>
          </a:ln>
        </p:spPr>
        <p:txBody>
          <a:bodyPr anchor="ctr"/>
          <a:p>
            <a:pPr lvl="0"/>
            <a:r>
              <a:rPr lang="en-US" altLang="zh-CN" dirty="0"/>
              <a:t>Click to edit Master title style</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miter/>
          </a:ln>
        </p:spPr>
        <p:txBody>
          <a:bodyPr/>
          <a:p>
            <a:pPr lvl="0"/>
            <a:r>
              <a:rPr lang="en-US" altLang="zh-CN" dirty="0"/>
              <a:t>Click to edit Master text style</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979F2BB-7215-4AE8-A9D2-A53B5DD2AF3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微软雅黑"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00FE030-05C0-452D-B713-C437637B6F29}" type="slidenum">
              <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Arial Narrow"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p:titleStyle>
    <p:bodyStyle>
      <a:lvl1pPr marL="342900" indent="-342900" algn="l" rtl="0" eaLnBrk="0" fontAlgn="base" hangingPunct="0">
        <a:spcBef>
          <a:spcPct val="20000"/>
        </a:spcBef>
        <a:spcAft>
          <a:spcPct val="0"/>
        </a:spcAft>
        <a:buFont typeface="Arial" panose="0208060402020202020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8060402020202020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8060402020202020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8060402020202020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46.pn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矩形 2"/>
          <p:cNvSpPr/>
          <p:nvPr/>
        </p:nvSpPr>
        <p:spPr>
          <a:xfrm rot="21598212">
            <a:off x="1131253" y="1883728"/>
            <a:ext cx="4140200" cy="1778000"/>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EAEAE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endParaRPr>
          </a:p>
        </p:txBody>
      </p:sp>
      <p:sp>
        <p:nvSpPr>
          <p:cNvPr id="33" name="椭圆 32"/>
          <p:cNvSpPr/>
          <p:nvPr/>
        </p:nvSpPr>
        <p:spPr>
          <a:xfrm rot="21598212">
            <a:off x="1261428" y="2023428"/>
            <a:ext cx="1506538" cy="1504950"/>
          </a:xfrm>
          <a:prstGeom prst="ellipse">
            <a:avLst/>
          </a:prstGeom>
          <a:solidFill>
            <a:srgbClr val="C0E682"/>
          </a:solidFill>
          <a:ln w="3175" cap="flat" cmpd="sng" algn="ctr">
            <a:noFill/>
            <a:prstDash val="dash"/>
          </a:ln>
          <a:effectLst/>
        </p:spPr>
        <p:txBody>
          <a:bodyPr lIns="0" tIns="0" rIns="0" bIns="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zh-CN" sz="16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mn-cs"/>
              </a:rPr>
              <a:t>Logo PIMS</a:t>
            </a:r>
            <a:endParaRPr kumimoji="0" lang="x-none" altLang="zh-CN" sz="16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sp>
        <p:nvSpPr>
          <p:cNvPr id="39" name="矩形 2"/>
          <p:cNvSpPr/>
          <p:nvPr/>
        </p:nvSpPr>
        <p:spPr>
          <a:xfrm rot="1788" flipH="1">
            <a:off x="3950653" y="3107690"/>
            <a:ext cx="4140200" cy="1779588"/>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EAEAE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itchFamily="34" charset="0"/>
              <a:ea typeface="宋体" pitchFamily="2" charset="-122"/>
              <a:cs typeface="+mn-cs"/>
            </a:endParaRPr>
          </a:p>
        </p:txBody>
      </p:sp>
      <p:sp>
        <p:nvSpPr>
          <p:cNvPr id="40" name="椭圆 39"/>
          <p:cNvSpPr/>
          <p:nvPr/>
        </p:nvSpPr>
        <p:spPr>
          <a:xfrm rot="1788" flipH="1">
            <a:off x="6458903" y="3253740"/>
            <a:ext cx="1506538" cy="1506538"/>
          </a:xfrm>
          <a:prstGeom prst="ellipse">
            <a:avLst/>
          </a:prstGeom>
          <a:solidFill>
            <a:srgbClr val="6DBDFF"/>
          </a:solidFill>
          <a:ln w="3175" cap="flat" cmpd="sng" algn="ctr">
            <a:noFill/>
            <a:prstDash val="dash"/>
          </a:ln>
          <a:effectLst/>
        </p:spPr>
        <p:txBody>
          <a:bodyPr lIns="0" tIns="0" rIns="0" bIns="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sz="1600" b="0"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n-cs"/>
              </a:rPr>
              <a:t>Logo Cierres</a:t>
            </a:r>
            <a:endParaRPr kumimoji="0" lang="x-none" sz="16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sp>
        <p:nvSpPr>
          <p:cNvPr id="42" name="椭圆 41"/>
          <p:cNvSpPr/>
          <p:nvPr/>
        </p:nvSpPr>
        <p:spPr>
          <a:xfrm rot="1788" flipH="1">
            <a:off x="4085590" y="3652203"/>
            <a:ext cx="833438" cy="838200"/>
          </a:xfrm>
          <a:prstGeom prst="ellipse">
            <a:avLst/>
          </a:prstGeom>
          <a:solidFill>
            <a:srgbClr val="57B3FF"/>
          </a:solidFill>
          <a:ln w="190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rPr>
              <a:t>02</a:t>
            </a:r>
            <a:endParaRPr kumimoji="0" lang="zh-CN" altLang="en-US"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endParaRPr>
          </a:p>
        </p:txBody>
      </p:sp>
      <p:sp>
        <p:nvSpPr>
          <p:cNvPr id="46" name="矩形 2"/>
          <p:cNvSpPr/>
          <p:nvPr/>
        </p:nvSpPr>
        <p:spPr>
          <a:xfrm rot="21598212">
            <a:off x="1131253" y="4309428"/>
            <a:ext cx="4140200" cy="1778000"/>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EAEAE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itchFamily="34" charset="0"/>
              <a:ea typeface="宋体" pitchFamily="2" charset="-122"/>
              <a:cs typeface="+mn-cs"/>
            </a:endParaRPr>
          </a:p>
        </p:txBody>
      </p:sp>
      <p:sp>
        <p:nvSpPr>
          <p:cNvPr id="47" name="椭圆 46"/>
          <p:cNvSpPr/>
          <p:nvPr/>
        </p:nvSpPr>
        <p:spPr>
          <a:xfrm rot="21598212">
            <a:off x="1259840" y="4436428"/>
            <a:ext cx="1506538" cy="1506538"/>
          </a:xfrm>
          <a:prstGeom prst="ellipse">
            <a:avLst/>
          </a:prstGeom>
          <a:solidFill>
            <a:srgbClr val="FED674"/>
          </a:solidFill>
          <a:ln w="3175" cap="flat" cmpd="sng" algn="ctr">
            <a:noFill/>
            <a:prstDash val="dash"/>
          </a:ln>
          <a:effectLst/>
        </p:spPr>
        <p:txBody>
          <a:bodyPr lIns="0" tIns="0" rIns="0" bIns="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zh-CN" sz="16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mn-cs"/>
              </a:rPr>
              <a:t>Logo otro app</a:t>
            </a:r>
            <a:endParaRPr kumimoji="0" lang="x-none" altLang="zh-CN" sz="16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sp>
        <p:nvSpPr>
          <p:cNvPr id="49" name="椭圆 48"/>
          <p:cNvSpPr/>
          <p:nvPr/>
        </p:nvSpPr>
        <p:spPr>
          <a:xfrm rot="21598212">
            <a:off x="4298315" y="4860290"/>
            <a:ext cx="833438" cy="839788"/>
          </a:xfrm>
          <a:prstGeom prst="ellipse">
            <a:avLst/>
          </a:prstGeom>
          <a:solidFill>
            <a:srgbClr val="FECC50"/>
          </a:solidFill>
          <a:ln w="190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rPr>
              <a:t>03</a:t>
            </a:r>
            <a:endParaRPr kumimoji="0" lang="zh-CN" altLang="en-US"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endParaRPr>
          </a:p>
        </p:txBody>
      </p:sp>
      <p:sp>
        <p:nvSpPr>
          <p:cNvPr id="52" name="椭圆 51"/>
          <p:cNvSpPr/>
          <p:nvPr/>
        </p:nvSpPr>
        <p:spPr>
          <a:xfrm rot="1788" flipH="1">
            <a:off x="4298315" y="2436178"/>
            <a:ext cx="833438" cy="838200"/>
          </a:xfrm>
          <a:prstGeom prst="ellipse">
            <a:avLst/>
          </a:prstGeom>
          <a:solidFill>
            <a:srgbClr val="99CB38"/>
          </a:solidFill>
          <a:ln w="190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rPr>
              <a:t>01</a:t>
            </a:r>
            <a:endParaRPr kumimoji="0" lang="zh-CN" altLang="en-US" sz="2800" b="1" i="0" u="none" strike="noStrike" kern="0" cap="none" spc="0" normalizeH="0" baseline="0" noProof="0" dirty="0">
              <a:ln>
                <a:noFill/>
              </a:ln>
              <a:solidFill>
                <a:sysClr val="window" lastClr="FFFFFF"/>
              </a:solidFill>
              <a:effectLst/>
              <a:uLnTx/>
              <a:uFillTx/>
              <a:latin typeface="Calibri" pitchFamily="34" charset="0"/>
              <a:ea typeface="宋体" pitchFamily="2" charset="-122"/>
              <a:cs typeface="+mn-cs"/>
            </a:endParaRPr>
          </a:p>
        </p:txBody>
      </p:sp>
      <p:sp>
        <p:nvSpPr>
          <p:cNvPr id="3083" name="标题 4"/>
          <p:cNvSpPr>
            <a:spLocks noGrp="1"/>
          </p:cNvSpPr>
          <p:nvPr>
            <p:ph type="title"/>
          </p:nvPr>
        </p:nvSpPr>
        <p:spPr>
          <a:xfrm>
            <a:off x="407670" y="929958"/>
            <a:ext cx="8229600" cy="706437"/>
          </a:xfrm>
          <a:ln w="9525">
            <a:noFill/>
            <a:miter/>
          </a:ln>
        </p:spPr>
        <p:txBody>
          <a:bodyPr vert="horz" wrap="square" lIns="91440" tIns="45720" rIns="91440" bIns="45720" anchor="ctr"/>
          <a:p>
            <a:pPr eaLnBrk="1" hangingPunct="1"/>
            <a:r>
              <a:rPr lang="x-none" altLang="zh-CN" dirty="0">
                <a:solidFill>
                  <a:schemeClr val="tx1"/>
                </a:solidFill>
              </a:rPr>
              <a:t>Thinking in ETL</a:t>
            </a:r>
            <a:br>
              <a:rPr lang="x-none" altLang="zh-CN" dirty="0">
                <a:solidFill>
                  <a:schemeClr val="tx1"/>
                </a:solidFill>
              </a:rPr>
            </a:br>
            <a:endParaRPr lang="x-none" altLang="zh-CN" dirty="0">
              <a:solidFill>
                <a:schemeClr val="tx1"/>
              </a:solidFill>
            </a:endParaRPr>
          </a:p>
        </p:txBody>
      </p:sp>
      <p:pic>
        <p:nvPicPr>
          <p:cNvPr id="3" name="Picture 2"/>
          <p:cNvPicPr>
            <a:picLocks noChangeAspect="1"/>
          </p:cNvPicPr>
          <p:nvPr/>
        </p:nvPicPr>
        <p:blipFill>
          <a:blip r:embed="rId1"/>
          <a:stretch>
            <a:fillRect/>
          </a:stretch>
        </p:blipFill>
        <p:spPr>
          <a:xfrm>
            <a:off x="132715" y="53340"/>
            <a:ext cx="1725930" cy="516255"/>
          </a:xfrm>
          <a:prstGeom prst="rect">
            <a:avLst/>
          </a:prstGeom>
        </p:spPr>
      </p:pic>
      <p:sp>
        <p:nvSpPr>
          <p:cNvPr id="4" name="标题 4"/>
          <p:cNvSpPr>
            <a:spLocks noGrp="1"/>
          </p:cNvSpPr>
          <p:nvPr/>
        </p:nvSpPr>
        <p:spPr>
          <a:xfrm>
            <a:off x="4825365" y="6315710"/>
            <a:ext cx="4768215" cy="51562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sz="2000" dirty="0"/>
              <a:t>By: William Andrés Pinilla</a:t>
            </a:r>
            <a:endParaRPr lang="x-none" altLang="zh-C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1431925" y="6034405"/>
            <a:ext cx="62128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3. Operational resilience</a:t>
            </a:r>
            <a:endParaRPr lang="x-none" altLang="zh-CN" dirty="0">
              <a:solidFill>
                <a:schemeClr val="tx1"/>
              </a:solidFill>
            </a:endParaRPr>
          </a:p>
        </p:txBody>
      </p:sp>
      <p:sp>
        <p:nvSpPr>
          <p:cNvPr id="5" name="TextBox 4"/>
          <p:cNvSpPr txBox="1"/>
          <p:nvPr/>
        </p:nvSpPr>
        <p:spPr>
          <a:xfrm>
            <a:off x="5471160" y="2193925"/>
            <a:ext cx="3352800" cy="2286000"/>
          </a:xfrm>
          <a:prstGeom prst="rect">
            <a:avLst/>
          </a:prstGeom>
          <a:noFill/>
        </p:spPr>
        <p:txBody>
          <a:bodyPr wrap="square" rtlCol="0" anchor="t">
            <a:spAutoFit/>
          </a:bodyPr>
          <a:p>
            <a:pPr algn="ctr"/>
            <a:r>
              <a:rPr lang="x-none" sz="3600">
                <a:ln w="6600">
                  <a:solidFill>
                    <a:schemeClr val="accent2"/>
                  </a:solidFill>
                  <a:prstDash val="solid"/>
                </a:ln>
                <a:solidFill>
                  <a:srgbClr val="FFFFFF"/>
                </a:solidFill>
                <a:effectLst>
                  <a:outerShdw dist="38100" dir="2700000" algn="tl" rotWithShape="0">
                    <a:schemeClr val="accent2"/>
                  </a:outerShdw>
                </a:effectLst>
              </a:rPr>
              <a:t>A new feature...A new challange...</a:t>
            </a:r>
            <a:endParaRPr lang="x-none" sz="360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p:cNvPicPr>
            <a:picLocks noChangeAspect="1"/>
          </p:cNvPicPr>
          <p:nvPr/>
        </p:nvPicPr>
        <p:blipFill>
          <a:blip r:embed="rId2"/>
          <a:stretch>
            <a:fillRect/>
          </a:stretch>
        </p:blipFill>
        <p:spPr>
          <a:xfrm>
            <a:off x="774700" y="1471930"/>
            <a:ext cx="4528185" cy="3622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1431925" y="6034405"/>
            <a:ext cx="62128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3. Operational resilience</a:t>
            </a:r>
            <a:endParaRPr lang="x-none" altLang="zh-CN" dirty="0">
              <a:solidFill>
                <a:schemeClr val="tx1"/>
              </a:solidFill>
            </a:endParaRPr>
          </a:p>
        </p:txBody>
      </p:sp>
      <p:sp>
        <p:nvSpPr>
          <p:cNvPr id="5" name="TextBox 4"/>
          <p:cNvSpPr txBox="1"/>
          <p:nvPr/>
        </p:nvSpPr>
        <p:spPr>
          <a:xfrm>
            <a:off x="5352415" y="1253490"/>
            <a:ext cx="3352800" cy="4282440"/>
          </a:xfrm>
          <a:prstGeom prst="rect">
            <a:avLst/>
          </a:prstGeom>
          <a:noFill/>
        </p:spPr>
        <p:txBody>
          <a:bodyPr wrap="square" rtlCol="0" anchor="t">
            <a:spAutoFit/>
          </a:bodyPr>
          <a:p>
            <a:pPr algn="ctr"/>
            <a:r>
              <a:rPr lang="x-none" sz="2500">
                <a:ln w="6600">
                  <a:solidFill>
                    <a:schemeClr val="accent2"/>
                  </a:solidFill>
                  <a:prstDash val="solid"/>
                </a:ln>
                <a:solidFill>
                  <a:srgbClr val="FFFFFF"/>
                </a:solidFill>
                <a:effectLst>
                  <a:outerShdw dist="38100" dir="2700000" algn="tl" rotWithShape="0">
                    <a:schemeClr val="accent2"/>
                  </a:outerShdw>
                </a:effectLst>
              </a:rPr>
              <a:t>Resilience fails should be easy as to return to other level to recover health... Remember: the traceability to identify likely bugs when you are designing  components</a:t>
            </a:r>
            <a:endParaRPr lang="x-none" sz="250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a:blip r:embed="rId2"/>
          <a:stretch>
            <a:fillRect/>
          </a:stretch>
        </p:blipFill>
        <p:spPr>
          <a:xfrm>
            <a:off x="1097280" y="1931670"/>
            <a:ext cx="4232275" cy="29521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104140" y="6041390"/>
            <a:ext cx="931799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4. Advanced data profiling and cleansing</a:t>
            </a:r>
            <a:endParaRPr lang="x-none" altLang="zh-CN" dirty="0">
              <a:solidFill>
                <a:schemeClr val="tx1"/>
              </a:solidFill>
            </a:endParaRPr>
          </a:p>
        </p:txBody>
      </p:sp>
      <p:pic>
        <p:nvPicPr>
          <p:cNvPr id="2" name="Picture 1"/>
          <p:cNvPicPr>
            <a:picLocks noChangeAspect="1"/>
          </p:cNvPicPr>
          <p:nvPr/>
        </p:nvPicPr>
        <p:blipFill>
          <a:blip r:embed="rId2"/>
          <a:srcRect l="1726" t="9327" r="1191" b="11080"/>
          <a:stretch>
            <a:fillRect/>
          </a:stretch>
        </p:blipFill>
        <p:spPr>
          <a:xfrm>
            <a:off x="196850" y="925195"/>
            <a:ext cx="5072380" cy="2855595"/>
          </a:xfrm>
          <a:prstGeom prst="rect">
            <a:avLst/>
          </a:prstGeom>
        </p:spPr>
      </p:pic>
      <p:pic>
        <p:nvPicPr>
          <p:cNvPr id="3" name="Picture 2"/>
          <p:cNvPicPr>
            <a:picLocks noChangeAspect="1"/>
          </p:cNvPicPr>
          <p:nvPr/>
        </p:nvPicPr>
        <p:blipFill>
          <a:blip r:embed="rId3"/>
          <a:stretch>
            <a:fillRect/>
          </a:stretch>
        </p:blipFill>
        <p:spPr>
          <a:xfrm>
            <a:off x="5324475" y="3171825"/>
            <a:ext cx="3204845" cy="2281555"/>
          </a:xfrm>
          <a:prstGeom prst="rect">
            <a:avLst/>
          </a:prstGeom>
        </p:spPr>
      </p:pic>
      <p:sp>
        <p:nvSpPr>
          <p:cNvPr id="6" name="TextBox 5"/>
          <p:cNvSpPr txBox="1"/>
          <p:nvPr/>
        </p:nvSpPr>
        <p:spPr>
          <a:xfrm>
            <a:off x="580390" y="4256405"/>
            <a:ext cx="4516120" cy="1234440"/>
          </a:xfrm>
          <a:prstGeom prst="rect">
            <a:avLst/>
          </a:prstGeom>
          <a:noFill/>
        </p:spPr>
        <p:txBody>
          <a:bodyPr wrap="square" rtlCol="0" anchor="t">
            <a:spAutoFit/>
          </a:bodyPr>
          <a:p>
            <a:pPr algn="ctr"/>
            <a:r>
              <a:rPr lang="x-none" sz="2500">
                <a:ln w="6600">
                  <a:solidFill>
                    <a:schemeClr val="accent2"/>
                  </a:solidFill>
                  <a:prstDash val="solid"/>
                </a:ln>
                <a:solidFill>
                  <a:srgbClr val="FFFFFF"/>
                </a:solidFill>
                <a:effectLst>
                  <a:outerShdw dist="38100" dir="2700000" algn="tl" rotWithShape="0">
                    <a:schemeClr val="accent2"/>
                  </a:outerShdw>
                </a:effectLst>
              </a:rPr>
              <a:t>Advanced tools to across and transforms different data sources</a:t>
            </a:r>
            <a:endParaRPr lang="x-none" sz="2500">
              <a:ln w="6600">
                <a:solidFill>
                  <a:schemeClr val="accent2"/>
                </a:solidFill>
                <a:prstDash val="solid"/>
              </a:ln>
              <a:solidFill>
                <a:srgbClr val="FFFFFF"/>
              </a:solidFill>
              <a:effectLst>
                <a:outerShdw dist="38100" dir="2700000" algn="tl" rotWithShape="0">
                  <a:schemeClr val="accent2"/>
                </a:outerShdw>
              </a:effectLst>
            </a:endParaRPr>
          </a:p>
        </p:txBody>
      </p:sp>
      <p:pic>
        <p:nvPicPr>
          <p:cNvPr id="8" name="Picture 7"/>
          <p:cNvPicPr>
            <a:picLocks noChangeAspect="1"/>
          </p:cNvPicPr>
          <p:nvPr/>
        </p:nvPicPr>
        <p:blipFill>
          <a:blip r:embed="rId4"/>
          <a:stretch>
            <a:fillRect/>
          </a:stretch>
        </p:blipFill>
        <p:spPr>
          <a:xfrm>
            <a:off x="5031105" y="734060"/>
            <a:ext cx="3856990" cy="24650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5. Drag and Drop is awesome </a:t>
            </a:r>
            <a:endParaRPr lang="x-none" altLang="zh-CN" dirty="0">
              <a:solidFill>
                <a:schemeClr val="tx1"/>
              </a:solidFill>
            </a:endParaRPr>
          </a:p>
        </p:txBody>
      </p:sp>
      <p:sp>
        <p:nvSpPr>
          <p:cNvPr id="5" name="TextBox 4"/>
          <p:cNvSpPr txBox="1"/>
          <p:nvPr/>
        </p:nvSpPr>
        <p:spPr>
          <a:xfrm>
            <a:off x="5680075" y="2430780"/>
            <a:ext cx="3352800" cy="1234440"/>
          </a:xfrm>
          <a:prstGeom prst="rect">
            <a:avLst/>
          </a:prstGeom>
          <a:noFill/>
        </p:spPr>
        <p:txBody>
          <a:bodyPr wrap="square" rtlCol="0" anchor="t">
            <a:spAutoFit/>
          </a:bodyPr>
          <a:p>
            <a:pPr algn="ctr"/>
            <a:r>
              <a:rPr lang="x-none" sz="2500">
                <a:ln w="6600">
                  <a:solidFill>
                    <a:schemeClr val="accent2"/>
                  </a:solidFill>
                  <a:prstDash val="solid"/>
                </a:ln>
                <a:solidFill>
                  <a:srgbClr val="FFFFFF"/>
                </a:solidFill>
                <a:effectLst>
                  <a:outerShdw dist="38100" dir="2700000" algn="tl" rotWithShape="0">
                    <a:schemeClr val="accent2"/>
                  </a:outerShdw>
                </a:effectLst>
              </a:rPr>
              <a:t>Well...you should keep the KISS philosophy</a:t>
            </a:r>
            <a:endParaRPr lang="x-none" sz="250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p:cNvPicPr>
            <a:picLocks noChangeAspect="1"/>
          </p:cNvPicPr>
          <p:nvPr/>
        </p:nvPicPr>
        <p:blipFill>
          <a:blip r:embed="rId2"/>
          <a:stretch>
            <a:fillRect/>
          </a:stretch>
        </p:blipFill>
        <p:spPr>
          <a:xfrm>
            <a:off x="448310" y="1018540"/>
            <a:ext cx="5224780" cy="4528185"/>
          </a:xfrm>
          <a:prstGeom prst="rect">
            <a:avLst/>
          </a:prstGeom>
        </p:spPr>
      </p:pic>
      <p:sp>
        <p:nvSpPr>
          <p:cNvPr id="4" name="Rectangle 3"/>
          <p:cNvSpPr/>
          <p:nvPr/>
        </p:nvSpPr>
        <p:spPr>
          <a:xfrm>
            <a:off x="320993" y="4887595"/>
            <a:ext cx="8710930" cy="914400"/>
          </a:xfrm>
          <a:prstGeom prst="rect">
            <a:avLst/>
          </a:prstGeom>
          <a:noFill/>
          <a:ln>
            <a:noFill/>
          </a:ln>
        </p:spPr>
        <p:txBody>
          <a:bodyPr wrap="none" rtlCol="0" anchor="t">
            <a:spAutoFit/>
          </a:bodyPr>
          <a:p>
            <a:pPr algn="ctr"/>
            <a:r>
              <a:rPr lang="x-none" altLang="es-CO" sz="5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Keeping it simple stupid!</a:t>
            </a:r>
            <a:endParaRPr lang="x-none" altLang="es-CO" sz="54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600960" y="283210"/>
            <a:ext cx="4787900" cy="5946775"/>
          </a:xfrm>
          <a:prstGeom prst="rect">
            <a:avLst/>
          </a:prstGeom>
        </p:spPr>
      </p:pic>
      <p:pic>
        <p:nvPicPr>
          <p:cNvPr id="7" name="Picture 6"/>
          <p:cNvPicPr>
            <a:picLocks noChangeAspect="1"/>
          </p:cNvPicPr>
          <p:nvPr/>
        </p:nvPicPr>
        <p:blipFill>
          <a:blip r:embed="rId2"/>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6. Performance</a:t>
            </a:r>
            <a:endParaRPr lang="x-none" altLang="zh-CN" dirty="0">
              <a:solidFill>
                <a:schemeClr val="tx1"/>
              </a:solidFill>
            </a:endParaRPr>
          </a:p>
        </p:txBody>
      </p:sp>
      <p:sp>
        <p:nvSpPr>
          <p:cNvPr id="4" name="Cloud 3"/>
          <p:cNvSpPr/>
          <p:nvPr/>
        </p:nvSpPr>
        <p:spPr>
          <a:xfrm>
            <a:off x="3079115" y="106680"/>
            <a:ext cx="4163060" cy="707390"/>
          </a:xfrm>
          <a:prstGeom prst="cloud">
            <a:avLst/>
          </a:prstGeom>
        </p:spPr>
        <p:style>
          <a:lnRef idx="2">
            <a:schemeClr val="accent1"/>
          </a:lnRef>
          <a:fillRef idx="1">
            <a:schemeClr val="lt1"/>
          </a:fillRef>
          <a:effectRef idx="0">
            <a:schemeClr val="accent1"/>
          </a:effectRef>
          <a:fontRef idx="minor">
            <a:schemeClr val="dk1"/>
          </a:fontRef>
        </p:style>
        <p:txBody>
          <a:bodyPr rtlCol="0" anchor="ctr"/>
          <a:p>
            <a:pPr algn="l"/>
            <a:r>
              <a:rPr lang="x-none" altLang="es-CO"/>
              <a:t>Stop following me, you fucking freaks!!!</a:t>
            </a:r>
            <a:endParaRPr lang="x-none" altLang="es-CO"/>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6. Performance</a:t>
            </a:r>
            <a:endParaRPr lang="x-none" altLang="zh-CN" dirty="0">
              <a:solidFill>
                <a:schemeClr val="tx1"/>
              </a:solidFill>
            </a:endParaRPr>
          </a:p>
        </p:txBody>
      </p:sp>
      <p:sp>
        <p:nvSpPr>
          <p:cNvPr id="4" name="Rectangle 3"/>
          <p:cNvSpPr/>
          <p:nvPr/>
        </p:nvSpPr>
        <p:spPr>
          <a:xfrm>
            <a:off x="5338128" y="1184910"/>
            <a:ext cx="2941320" cy="320040"/>
          </a:xfrm>
          <a:prstGeom prst="rect">
            <a:avLst/>
          </a:prstGeom>
          <a:noFill/>
          <a:ln>
            <a:noFill/>
          </a:ln>
        </p:spPr>
        <p:txBody>
          <a:bodyPr wrap="none" rtlCol="0" anchor="t">
            <a:spAutoFit/>
          </a:bodyPr>
          <a:p>
            <a:pPr algn="ctr"/>
            <a:r>
              <a:rPr lang="es-CO" altLang="en-US" sz="1500">
                <a:sym typeface="+mn-ea"/>
              </a:rPr>
              <a:t>Massively Parallel Processing</a:t>
            </a:r>
            <a:endParaRPr lang="es-CO" altLang="en-US" sz="1500">
              <a:ln w="22225">
                <a:solidFill>
                  <a:schemeClr val="accent2"/>
                </a:solidFill>
                <a:prstDash val="solid"/>
              </a:ln>
              <a:solidFill>
                <a:schemeClr val="accent2">
                  <a:lumMod val="40000"/>
                  <a:lumOff val="60000"/>
                </a:schemeClr>
              </a:solidFill>
              <a:effectLst/>
            </a:endParaRPr>
          </a:p>
        </p:txBody>
      </p:sp>
      <p:pic>
        <p:nvPicPr>
          <p:cNvPr id="5" name="Picture 4"/>
          <p:cNvPicPr>
            <a:picLocks noChangeAspect="1"/>
          </p:cNvPicPr>
          <p:nvPr/>
        </p:nvPicPr>
        <p:blipFill>
          <a:blip r:embed="rId2"/>
          <a:stretch>
            <a:fillRect/>
          </a:stretch>
        </p:blipFill>
        <p:spPr>
          <a:xfrm>
            <a:off x="927100" y="2463165"/>
            <a:ext cx="3716655" cy="2065655"/>
          </a:xfrm>
          <a:prstGeom prst="rect">
            <a:avLst/>
          </a:prstGeom>
        </p:spPr>
      </p:pic>
      <p:pic>
        <p:nvPicPr>
          <p:cNvPr id="6" name="Picture 5"/>
          <p:cNvPicPr>
            <a:picLocks noChangeAspect="1"/>
          </p:cNvPicPr>
          <p:nvPr/>
        </p:nvPicPr>
        <p:blipFill>
          <a:blip r:embed="rId3"/>
          <a:stretch>
            <a:fillRect/>
          </a:stretch>
        </p:blipFill>
        <p:spPr>
          <a:xfrm>
            <a:off x="1015365" y="798195"/>
            <a:ext cx="3749040" cy="1401445"/>
          </a:xfrm>
          <a:prstGeom prst="rect">
            <a:avLst/>
          </a:prstGeom>
        </p:spPr>
      </p:pic>
      <p:sp>
        <p:nvSpPr>
          <p:cNvPr id="8" name="Rectangle 7"/>
          <p:cNvSpPr/>
          <p:nvPr/>
        </p:nvSpPr>
        <p:spPr>
          <a:xfrm>
            <a:off x="5509578" y="2980690"/>
            <a:ext cx="2825750" cy="320040"/>
          </a:xfrm>
          <a:prstGeom prst="rect">
            <a:avLst/>
          </a:prstGeom>
          <a:noFill/>
          <a:ln>
            <a:noFill/>
          </a:ln>
        </p:spPr>
        <p:txBody>
          <a:bodyPr wrap="none" rtlCol="0" anchor="t">
            <a:spAutoFit/>
          </a:bodyPr>
          <a:p>
            <a:pPr algn="ctr"/>
            <a:r>
              <a:rPr lang="es-CO" altLang="en-US" sz="1500">
                <a:sym typeface="+mn-ea"/>
              </a:rPr>
              <a:t>Symmetric Multi-Processing</a:t>
            </a:r>
            <a:endParaRPr lang="es-CO" altLang="en-US" sz="1500">
              <a:ln w="22225">
                <a:solidFill>
                  <a:schemeClr val="accent2"/>
                </a:solidFill>
                <a:prstDash val="solid"/>
              </a:ln>
              <a:solidFill>
                <a:schemeClr val="accent2">
                  <a:lumMod val="40000"/>
                  <a:lumOff val="60000"/>
                </a:schemeClr>
              </a:solidFill>
              <a:effectLst/>
            </a:endParaRPr>
          </a:p>
        </p:txBody>
      </p:sp>
      <p:pic>
        <p:nvPicPr>
          <p:cNvPr id="10" name="Picture 9"/>
          <p:cNvPicPr>
            <a:picLocks noChangeAspect="1"/>
          </p:cNvPicPr>
          <p:nvPr/>
        </p:nvPicPr>
        <p:blipFill>
          <a:blip r:embed="rId4"/>
          <a:stretch>
            <a:fillRect/>
          </a:stretch>
        </p:blipFill>
        <p:spPr>
          <a:xfrm>
            <a:off x="5384165" y="3998595"/>
            <a:ext cx="3288030" cy="1925955"/>
          </a:xfrm>
          <a:prstGeom prst="rect">
            <a:avLst/>
          </a:prstGeom>
        </p:spPr>
      </p:pic>
      <p:sp>
        <p:nvSpPr>
          <p:cNvPr id="11" name="Rectangle 10"/>
          <p:cNvSpPr/>
          <p:nvPr/>
        </p:nvSpPr>
        <p:spPr>
          <a:xfrm>
            <a:off x="1680211" y="5067300"/>
            <a:ext cx="2000885" cy="548640"/>
          </a:xfrm>
          <a:prstGeom prst="rect">
            <a:avLst/>
          </a:prstGeom>
          <a:noFill/>
          <a:ln>
            <a:noFill/>
          </a:ln>
        </p:spPr>
        <p:txBody>
          <a:bodyPr wrap="none" rtlCol="0" anchor="t">
            <a:spAutoFit/>
          </a:bodyPr>
          <a:p>
            <a:pPr algn="ctr"/>
            <a:r>
              <a:rPr lang="es-CO" altLang="en-US" sz="1500">
                <a:sym typeface="+mn-ea"/>
              </a:rPr>
              <a:t>Cluster Awareness.</a:t>
            </a:r>
            <a:endParaRPr lang="es-CO" altLang="en-US" sz="1500"/>
          </a:p>
          <a:p>
            <a:pPr algn="ctr"/>
            <a:endParaRPr lang="es-CO" altLang="en-US" sz="15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7. </a:t>
            </a:r>
            <a:endParaRPr lang="x-none" altLang="zh-CN" dirty="0">
              <a:solidFill>
                <a:schemeClr val="tx1"/>
              </a:solidFill>
            </a:endParaRPr>
          </a:p>
        </p:txBody>
      </p:sp>
      <p:sp>
        <p:nvSpPr>
          <p:cNvPr id="4" name="Rectangle 3"/>
          <p:cNvSpPr/>
          <p:nvPr/>
        </p:nvSpPr>
        <p:spPr>
          <a:xfrm>
            <a:off x="5338128" y="1184910"/>
            <a:ext cx="2941320" cy="320040"/>
          </a:xfrm>
          <a:prstGeom prst="rect">
            <a:avLst/>
          </a:prstGeom>
          <a:noFill/>
          <a:ln>
            <a:noFill/>
          </a:ln>
        </p:spPr>
        <p:txBody>
          <a:bodyPr wrap="none" rtlCol="0" anchor="t">
            <a:spAutoFit/>
          </a:bodyPr>
          <a:p>
            <a:pPr algn="ctr"/>
            <a:r>
              <a:rPr lang="es-CO" altLang="en-US" sz="1500">
                <a:sym typeface="+mn-ea"/>
              </a:rPr>
              <a:t>Massively Parallel Processing</a:t>
            </a:r>
            <a:endParaRPr lang="es-CO" altLang="en-US" sz="1500">
              <a:ln w="22225">
                <a:solidFill>
                  <a:schemeClr val="accent2"/>
                </a:solidFill>
                <a:prstDash val="solid"/>
              </a:ln>
              <a:solidFill>
                <a:schemeClr val="accent2">
                  <a:lumMod val="40000"/>
                  <a:lumOff val="60000"/>
                </a:schemeClr>
              </a:solidFill>
              <a:effectLst/>
            </a:endParaRPr>
          </a:p>
        </p:txBody>
      </p:sp>
      <p:pic>
        <p:nvPicPr>
          <p:cNvPr id="5" name="Picture 4"/>
          <p:cNvPicPr>
            <a:picLocks noChangeAspect="1"/>
          </p:cNvPicPr>
          <p:nvPr/>
        </p:nvPicPr>
        <p:blipFill>
          <a:blip r:embed="rId2"/>
          <a:stretch>
            <a:fillRect/>
          </a:stretch>
        </p:blipFill>
        <p:spPr>
          <a:xfrm>
            <a:off x="927100" y="2463165"/>
            <a:ext cx="3716655" cy="2065655"/>
          </a:xfrm>
          <a:prstGeom prst="rect">
            <a:avLst/>
          </a:prstGeom>
        </p:spPr>
      </p:pic>
      <p:pic>
        <p:nvPicPr>
          <p:cNvPr id="6" name="Picture 5"/>
          <p:cNvPicPr>
            <a:picLocks noChangeAspect="1"/>
          </p:cNvPicPr>
          <p:nvPr/>
        </p:nvPicPr>
        <p:blipFill>
          <a:blip r:embed="rId3"/>
          <a:stretch>
            <a:fillRect/>
          </a:stretch>
        </p:blipFill>
        <p:spPr>
          <a:xfrm>
            <a:off x="1015365" y="798195"/>
            <a:ext cx="3749040" cy="1401445"/>
          </a:xfrm>
          <a:prstGeom prst="rect">
            <a:avLst/>
          </a:prstGeom>
        </p:spPr>
      </p:pic>
      <p:sp>
        <p:nvSpPr>
          <p:cNvPr id="8" name="Rectangle 7"/>
          <p:cNvSpPr/>
          <p:nvPr/>
        </p:nvSpPr>
        <p:spPr>
          <a:xfrm>
            <a:off x="5509578" y="2980690"/>
            <a:ext cx="2825750" cy="320040"/>
          </a:xfrm>
          <a:prstGeom prst="rect">
            <a:avLst/>
          </a:prstGeom>
          <a:noFill/>
          <a:ln>
            <a:noFill/>
          </a:ln>
        </p:spPr>
        <p:txBody>
          <a:bodyPr wrap="none" rtlCol="0" anchor="t">
            <a:spAutoFit/>
          </a:bodyPr>
          <a:p>
            <a:pPr algn="ctr"/>
            <a:r>
              <a:rPr lang="es-CO" altLang="en-US" sz="1500">
                <a:sym typeface="+mn-ea"/>
              </a:rPr>
              <a:t>Symmetric Multi-Processing</a:t>
            </a:r>
            <a:endParaRPr lang="es-CO" altLang="en-US" sz="1500">
              <a:ln w="22225">
                <a:solidFill>
                  <a:schemeClr val="accent2"/>
                </a:solidFill>
                <a:prstDash val="solid"/>
              </a:ln>
              <a:solidFill>
                <a:schemeClr val="accent2">
                  <a:lumMod val="40000"/>
                  <a:lumOff val="60000"/>
                </a:schemeClr>
              </a:solidFill>
              <a:effectLst/>
            </a:endParaRPr>
          </a:p>
        </p:txBody>
      </p:sp>
      <p:pic>
        <p:nvPicPr>
          <p:cNvPr id="10" name="Picture 9"/>
          <p:cNvPicPr>
            <a:picLocks noChangeAspect="1"/>
          </p:cNvPicPr>
          <p:nvPr/>
        </p:nvPicPr>
        <p:blipFill>
          <a:blip r:embed="rId4"/>
          <a:stretch>
            <a:fillRect/>
          </a:stretch>
        </p:blipFill>
        <p:spPr>
          <a:xfrm>
            <a:off x="5384165" y="3998595"/>
            <a:ext cx="3288030" cy="1925955"/>
          </a:xfrm>
          <a:prstGeom prst="rect">
            <a:avLst/>
          </a:prstGeom>
        </p:spPr>
      </p:pic>
      <p:sp>
        <p:nvSpPr>
          <p:cNvPr id="11" name="Rectangle 10"/>
          <p:cNvSpPr/>
          <p:nvPr/>
        </p:nvSpPr>
        <p:spPr>
          <a:xfrm>
            <a:off x="1680211" y="5067300"/>
            <a:ext cx="2000885" cy="548640"/>
          </a:xfrm>
          <a:prstGeom prst="rect">
            <a:avLst/>
          </a:prstGeom>
          <a:noFill/>
          <a:ln>
            <a:noFill/>
          </a:ln>
        </p:spPr>
        <p:txBody>
          <a:bodyPr wrap="none" rtlCol="0" anchor="t">
            <a:spAutoFit/>
          </a:bodyPr>
          <a:p>
            <a:pPr algn="ctr"/>
            <a:r>
              <a:rPr lang="es-CO" altLang="en-US" sz="1500">
                <a:sym typeface="+mn-ea"/>
              </a:rPr>
              <a:t>Cluster Awareness.</a:t>
            </a:r>
            <a:endParaRPr lang="es-CO" altLang="en-US" sz="1500"/>
          </a:p>
          <a:p>
            <a:pPr algn="ctr"/>
            <a:endParaRPr lang="es-CO" altLang="en-US" sz="15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7. Big Data</a:t>
            </a:r>
            <a:endParaRPr lang="x-none" altLang="zh-CN" dirty="0">
              <a:solidFill>
                <a:schemeClr val="tx1"/>
              </a:solidFill>
            </a:endParaRPr>
          </a:p>
        </p:txBody>
      </p:sp>
      <p:pic>
        <p:nvPicPr>
          <p:cNvPr id="2" name="Picture 1"/>
          <p:cNvPicPr>
            <a:picLocks noChangeAspect="1"/>
          </p:cNvPicPr>
          <p:nvPr/>
        </p:nvPicPr>
        <p:blipFill>
          <a:blip r:embed="rId2"/>
          <a:stretch>
            <a:fillRect/>
          </a:stretch>
        </p:blipFill>
        <p:spPr>
          <a:xfrm>
            <a:off x="508635" y="1229995"/>
            <a:ext cx="8101965" cy="4627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785495" y="6041390"/>
            <a:ext cx="752284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7. Big Data</a:t>
            </a:r>
            <a:endParaRPr lang="x-none" altLang="zh-CN" dirty="0">
              <a:solidFill>
                <a:schemeClr val="tx1"/>
              </a:solidFill>
            </a:endParaRPr>
          </a:p>
        </p:txBody>
      </p:sp>
      <p:pic>
        <p:nvPicPr>
          <p:cNvPr id="3" name="Picture 2"/>
          <p:cNvPicPr>
            <a:picLocks noChangeAspect="1"/>
          </p:cNvPicPr>
          <p:nvPr/>
        </p:nvPicPr>
        <p:blipFill>
          <a:blip r:embed="rId2"/>
          <a:srcRect l="9322" t="20728" r="24358" b="6913"/>
          <a:stretch>
            <a:fillRect/>
          </a:stretch>
        </p:blipFill>
        <p:spPr>
          <a:xfrm>
            <a:off x="1454150" y="922655"/>
            <a:ext cx="6400165" cy="52368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箭头1"/>
          <p:cNvSpPr>
            <a:spLocks noChangeAspect="1"/>
          </p:cNvSpPr>
          <p:nvPr/>
        </p:nvSpPr>
        <p:spPr bwMode="auto">
          <a:xfrm>
            <a:off x="4594225" y="2379663"/>
            <a:ext cx="1339850" cy="1543050"/>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rgbClr val="7AD7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rtl="0" eaLnBrk="1" fontAlgn="base" latinLnBrk="0" hangingPunct="1">
              <a:lnSpc>
                <a:spcPct val="120000"/>
              </a:lnSpc>
              <a:spcBef>
                <a:spcPts val="450"/>
              </a:spcBef>
              <a:spcAft>
                <a:spcPts val="450"/>
              </a:spcAft>
              <a:buClrTx/>
              <a:buSzTx/>
              <a:buFontTx/>
              <a:buNone/>
              <a:defRPr/>
            </a:pPr>
            <a:endParaRPr kumimoji="0" lang="en-US" sz="2100" b="0" i="0" u="none" strike="noStrike" kern="1200" cap="none" spc="0" normalizeH="0" baseline="0" noProof="0">
              <a:ln>
                <a:noFill/>
              </a:ln>
              <a:solidFill>
                <a:schemeClr val="bg1"/>
              </a:solidFill>
              <a:effectLst/>
              <a:uLnTx/>
              <a:uFillTx/>
              <a:latin typeface="Impact" pitchFamily="34" charset="0"/>
              <a:ea typeface="+mn-ea"/>
              <a:cs typeface="+mn-cs"/>
            </a:endParaRPr>
          </a:p>
        </p:txBody>
      </p:sp>
      <p:sp>
        <p:nvSpPr>
          <p:cNvPr id="4" name="箭头4"/>
          <p:cNvSpPr>
            <a:spLocks noChangeAspect="1"/>
          </p:cNvSpPr>
          <p:nvPr/>
        </p:nvSpPr>
        <p:spPr bwMode="auto">
          <a:xfrm>
            <a:off x="3209925" y="2381250"/>
            <a:ext cx="1520825" cy="1408113"/>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F67A8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900" b="0" i="0" u="none" strike="noStrike" kern="1200" cap="none" spc="0" normalizeH="0" baseline="0" noProof="0">
              <a:ln>
                <a:noFill/>
              </a:ln>
              <a:solidFill>
                <a:srgbClr val="4D4D4D"/>
              </a:solidFill>
              <a:effectLst/>
              <a:uLnTx/>
              <a:uFillTx/>
              <a:latin typeface="微软雅黑" pitchFamily="34" charset="-122"/>
              <a:ea typeface="+mn-ea"/>
              <a:cs typeface="+mn-cs"/>
            </a:endParaRPr>
          </a:p>
        </p:txBody>
      </p:sp>
      <p:sp>
        <p:nvSpPr>
          <p:cNvPr id="5" name="箭头3"/>
          <p:cNvSpPr>
            <a:spLocks noChangeAspect="1"/>
          </p:cNvSpPr>
          <p:nvPr/>
        </p:nvSpPr>
        <p:spPr bwMode="auto">
          <a:xfrm>
            <a:off x="3214688" y="3652838"/>
            <a:ext cx="1377950" cy="1450975"/>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rgbClr val="25C0FB"/>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900" b="0" i="0" u="none" strike="noStrike" kern="1200" cap="none" spc="0" normalizeH="0" baseline="0" noProof="0">
              <a:ln>
                <a:noFill/>
              </a:ln>
              <a:solidFill>
                <a:srgbClr val="4D4D4D"/>
              </a:solidFill>
              <a:effectLst/>
              <a:uLnTx/>
              <a:uFillTx/>
              <a:latin typeface="微软雅黑" pitchFamily="34" charset="-122"/>
              <a:ea typeface="+mn-ea"/>
              <a:cs typeface="+mn-cs"/>
            </a:endParaRPr>
          </a:p>
        </p:txBody>
      </p:sp>
      <p:sp>
        <p:nvSpPr>
          <p:cNvPr id="6" name="箭头2"/>
          <p:cNvSpPr>
            <a:spLocks noChangeAspect="1"/>
          </p:cNvSpPr>
          <p:nvPr/>
        </p:nvSpPr>
        <p:spPr bwMode="auto">
          <a:xfrm>
            <a:off x="4459288" y="3789363"/>
            <a:ext cx="1473200" cy="1311275"/>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FCCB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33605" rIns="0" bIns="33605" anchor="ctr"/>
          <a:lstStyle/>
          <a:p>
            <a:pPr marL="137160" marR="0" lvl="0" indent="-137160" algn="l" defTabSz="914400" rtl="0" eaLnBrk="1" fontAlgn="auto" latinLnBrk="0" hangingPunct="1">
              <a:lnSpc>
                <a:spcPct val="120000"/>
              </a:lnSpc>
              <a:spcBef>
                <a:spcPts val="450"/>
              </a:spcBef>
              <a:spcAft>
                <a:spcPts val="450"/>
              </a:spcAft>
              <a:buClrTx/>
              <a:buSzTx/>
              <a:buFont typeface="Arial" panose="02080604020202020204" charset="0"/>
              <a:buChar char="•"/>
              <a:defRPr/>
            </a:pPr>
            <a:endParaRPr kumimoji="0" lang="en-US" sz="1050" b="0" i="0" u="none" strike="noStrike" kern="1200" cap="none" spc="0" normalizeH="0" baseline="0" noProof="0">
              <a:ln>
                <a:noFill/>
              </a:ln>
              <a:solidFill>
                <a:prstClr val="white"/>
              </a:solidFill>
              <a:effectLst/>
              <a:uLnTx/>
              <a:uFillTx/>
              <a:latin typeface="微软雅黑" pitchFamily="34" charset="-122"/>
              <a:ea typeface="+mn-ea"/>
              <a:cs typeface="+mn-cs"/>
            </a:endParaRPr>
          </a:p>
        </p:txBody>
      </p:sp>
      <p:sp>
        <p:nvSpPr>
          <p:cNvPr id="24" name="TextBox 10"/>
          <p:cNvSpPr txBox="1"/>
          <p:nvPr/>
        </p:nvSpPr>
        <p:spPr>
          <a:xfrm>
            <a:off x="841375" y="2344738"/>
            <a:ext cx="2705100" cy="854075"/>
          </a:xfrm>
          <a:prstGeom prst="rect">
            <a:avLst/>
          </a:prstGeom>
          <a:noFill/>
        </p:spPr>
        <p:txBody>
          <a:bodyPr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en-US" sz="1600" b="0" i="0" u="none" strike="noStrike" kern="0" cap="none" spc="0" normalizeH="0" baseline="0" noProof="0" dirty="0">
                <a:ln>
                  <a:noFill/>
                </a:ln>
                <a:solidFill>
                  <a:srgbClr val="F67A89"/>
                </a:solidFill>
                <a:effectLst/>
                <a:uLnTx/>
                <a:uFillTx/>
                <a:latin typeface="微软雅黑" pitchFamily="34" charset="-122"/>
                <a:ea typeface="微软雅黑" pitchFamily="34" charset="-122"/>
                <a:cs typeface="+mn-cs"/>
              </a:rPr>
              <a:t>Validate data sources</a:t>
            </a:r>
            <a:endParaRPr kumimoji="0" lang="x-none" altLang="en-US" sz="1600" b="0" i="0" u="none" strike="noStrike" kern="0" cap="none" spc="0" normalizeH="0" baseline="0" noProof="0" dirty="0">
              <a:ln>
                <a:noFill/>
              </a:ln>
              <a:solidFill>
                <a:srgbClr val="F67A89"/>
              </a:solidFill>
              <a:effectLst/>
              <a:uLnTx/>
              <a:uFillTx/>
              <a:latin typeface="微软雅黑" pitchFamily="34" charset="-122"/>
              <a:ea typeface="微软雅黑" pitchFamily="34" charset="-122"/>
              <a:cs typeface="+mn-cs"/>
            </a:endParaRPr>
          </a:p>
        </p:txBody>
      </p:sp>
      <p:sp>
        <p:nvSpPr>
          <p:cNvPr id="25" name="TextBox 10"/>
          <p:cNvSpPr txBox="1"/>
          <p:nvPr/>
        </p:nvSpPr>
        <p:spPr>
          <a:xfrm>
            <a:off x="5637530" y="2535238"/>
            <a:ext cx="2705100" cy="854075"/>
          </a:xfrm>
          <a:prstGeom prst="rect">
            <a:avLst/>
          </a:prstGeom>
          <a:noFill/>
        </p:spPr>
        <p:txBody>
          <a:bodyPr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en-US" sz="1600" b="0" i="0" u="none" strike="noStrike" kern="0" cap="none" spc="0" normalizeH="0" baseline="0" noProof="0" dirty="0">
                <a:ln>
                  <a:noFill/>
                </a:ln>
                <a:solidFill>
                  <a:srgbClr val="7AD763"/>
                </a:solidFill>
                <a:effectLst/>
                <a:uLnTx/>
                <a:uFillTx/>
                <a:latin typeface="微软雅黑" pitchFamily="34" charset="-122"/>
                <a:ea typeface="微软雅黑" pitchFamily="34" charset="-122"/>
                <a:cs typeface="+mn-cs"/>
              </a:rPr>
              <a:t>Extract and merge join sources</a:t>
            </a:r>
            <a:endParaRPr kumimoji="0" lang="x-none" altLang="en-US" sz="1600" b="0" i="0" u="none" strike="noStrike" kern="0" cap="none" spc="0" normalizeH="0" baseline="0" noProof="0" dirty="0">
              <a:ln>
                <a:noFill/>
              </a:ln>
              <a:solidFill>
                <a:srgbClr val="7AD763"/>
              </a:solidFill>
              <a:effectLst/>
              <a:uLnTx/>
              <a:uFillTx/>
              <a:latin typeface="微软雅黑" pitchFamily="34" charset="-122"/>
              <a:ea typeface="微软雅黑" pitchFamily="34" charset="-122"/>
              <a:cs typeface="+mn-cs"/>
            </a:endParaRPr>
          </a:p>
        </p:txBody>
      </p:sp>
      <p:sp>
        <p:nvSpPr>
          <p:cNvPr id="26" name="TextBox 10"/>
          <p:cNvSpPr txBox="1"/>
          <p:nvPr/>
        </p:nvSpPr>
        <p:spPr>
          <a:xfrm>
            <a:off x="946150" y="4484688"/>
            <a:ext cx="2705100" cy="854075"/>
          </a:xfrm>
          <a:prstGeom prst="rect">
            <a:avLst/>
          </a:prstGeom>
          <a:noFill/>
        </p:spPr>
        <p:txBody>
          <a:bodyPr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en-US" sz="1600" b="0" i="0" u="none" strike="noStrike" kern="0" cap="none" spc="0" normalizeH="0" baseline="0" noProof="0" dirty="0">
                <a:ln>
                  <a:noFill/>
                </a:ln>
                <a:solidFill>
                  <a:srgbClr val="25C0FB"/>
                </a:solidFill>
                <a:effectLst/>
                <a:uLnTx/>
                <a:uFillTx/>
                <a:latin typeface="微软雅黑" pitchFamily="34" charset="-122"/>
                <a:ea typeface="微软雅黑" pitchFamily="34" charset="-122"/>
                <a:cs typeface="+mn-cs"/>
              </a:rPr>
              <a:t>Load data in the destination </a:t>
            </a:r>
            <a:endParaRPr kumimoji="0" lang="x-none" altLang="en-US" sz="1600" b="0" i="0" u="none" strike="noStrike" kern="0" cap="none" spc="0" normalizeH="0" baseline="0" noProof="0" dirty="0">
              <a:ln>
                <a:noFill/>
              </a:ln>
              <a:solidFill>
                <a:srgbClr val="25C0FB"/>
              </a:solidFill>
              <a:effectLst/>
              <a:uLnTx/>
              <a:uFillTx/>
              <a:latin typeface="微软雅黑" pitchFamily="34" charset="-122"/>
              <a:ea typeface="微软雅黑" pitchFamily="34" charset="-122"/>
              <a:cs typeface="+mn-cs"/>
            </a:endParaRPr>
          </a:p>
        </p:txBody>
      </p:sp>
      <p:sp>
        <p:nvSpPr>
          <p:cNvPr id="27" name="TextBox 10"/>
          <p:cNvSpPr txBox="1"/>
          <p:nvPr/>
        </p:nvSpPr>
        <p:spPr>
          <a:xfrm>
            <a:off x="5492750" y="4484688"/>
            <a:ext cx="2705100" cy="854075"/>
          </a:xfrm>
          <a:prstGeom prst="rect">
            <a:avLst/>
          </a:prstGeom>
          <a:noFill/>
        </p:spPr>
        <p:txBody>
          <a:bodyPr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x-none" altLang="en-US" sz="1600" b="0" i="0" u="none" strike="noStrike" kern="0" cap="none" spc="0" normalizeH="0" baseline="0" noProof="0" dirty="0">
                <a:ln>
                  <a:noFill/>
                </a:ln>
                <a:solidFill>
                  <a:srgbClr val="FCCB02"/>
                </a:solidFill>
                <a:effectLst/>
                <a:uLnTx/>
                <a:uFillTx/>
                <a:latin typeface="微软雅黑" pitchFamily="34" charset="-122"/>
                <a:ea typeface="微软雅黑" pitchFamily="34" charset="-122"/>
                <a:cs typeface="+mn-cs"/>
              </a:rPr>
              <a:t>Apply some kind of transformation in stage zone</a:t>
            </a:r>
            <a:endParaRPr kumimoji="0" lang="x-none" altLang="en-US" sz="1600" b="0" i="0" u="none" strike="noStrike" kern="0" cap="none" spc="0" normalizeH="0" baseline="0" noProof="0" dirty="0">
              <a:ln>
                <a:noFill/>
              </a:ln>
              <a:solidFill>
                <a:srgbClr val="FCCB02"/>
              </a:solidFill>
              <a:effectLst/>
              <a:uLnTx/>
              <a:uFillTx/>
              <a:latin typeface="微软雅黑" pitchFamily="34" charset="-122"/>
              <a:ea typeface="微软雅黑" pitchFamily="34" charset="-122"/>
              <a:cs typeface="+mn-cs"/>
            </a:endParaRPr>
          </a:p>
        </p:txBody>
      </p:sp>
      <p:sp>
        <p:nvSpPr>
          <p:cNvPr id="3083" name="标题 10"/>
          <p:cNvSpPr>
            <a:spLocks noGrp="1"/>
          </p:cNvSpPr>
          <p:nvPr>
            <p:ph type="title"/>
          </p:nvPr>
        </p:nvSpPr>
        <p:spPr/>
        <p:txBody>
          <a:bodyPr vert="horz" wrap="square" lIns="91440" tIns="45720" rIns="91440" bIns="45720" anchor="ctr"/>
          <a:p>
            <a:pPr eaLnBrk="1" hangingPunct="1"/>
            <a:r>
              <a:rPr lang="x-none" altLang="zh-CN" dirty="0">
                <a:solidFill>
                  <a:schemeClr val="tx1"/>
                </a:solidFill>
              </a:rPr>
              <a:t>ETL Cycle</a:t>
            </a:r>
            <a:endParaRPr lang="x-none" altLang="zh-CN" dirty="0">
              <a:solidFill>
                <a:schemeClr val="tx1"/>
              </a:solidFill>
            </a:endParaRPr>
          </a:p>
        </p:txBody>
      </p:sp>
      <p:pic>
        <p:nvPicPr>
          <p:cNvPr id="7" name="Picture 6"/>
          <p:cNvPicPr>
            <a:picLocks noChangeAspect="1"/>
          </p:cNvPicPr>
          <p:nvPr/>
        </p:nvPicPr>
        <p:blipFill>
          <a:blip r:embed="rId1"/>
          <a:stretch>
            <a:fillRect/>
          </a:stretch>
        </p:blipFill>
        <p:spPr>
          <a:xfrm>
            <a:off x="132715" y="53340"/>
            <a:ext cx="1725930" cy="516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3" name="标题 10"/>
          <p:cNvSpPr>
            <a:spLocks noGrp="1"/>
          </p:cNvSpPr>
          <p:nvPr>
            <p:ph type="title"/>
          </p:nvPr>
        </p:nvSpPr>
        <p:spPr>
          <a:xfrm>
            <a:off x="647700" y="5872163"/>
            <a:ext cx="8229600" cy="706437"/>
          </a:xfrm>
        </p:spPr>
        <p:txBody>
          <a:bodyPr vert="horz" wrap="square" lIns="91440" tIns="45720" rIns="91440" bIns="45720" anchor="ctr"/>
          <a:p>
            <a:pPr eaLnBrk="1" hangingPunct="1"/>
            <a:r>
              <a:rPr lang="x-none" altLang="zh-CN" dirty="0">
                <a:solidFill>
                  <a:schemeClr val="tx1"/>
                </a:solidFill>
              </a:rPr>
              <a:t>The 7 biggest benefits of ETL tools </a:t>
            </a:r>
            <a:endParaRPr lang="x-none" altLang="zh-CN" dirty="0">
              <a:solidFill>
                <a:schemeClr val="tx1"/>
              </a:solidFill>
            </a:endParaRPr>
          </a:p>
        </p:txBody>
      </p:sp>
      <p:pic>
        <p:nvPicPr>
          <p:cNvPr id="7" name="Picture 6"/>
          <p:cNvPicPr>
            <a:picLocks noChangeAspect="1"/>
          </p:cNvPicPr>
          <p:nvPr/>
        </p:nvPicPr>
        <p:blipFill>
          <a:blip r:embed="rId1"/>
          <a:stretch>
            <a:fillRect/>
          </a:stretch>
        </p:blipFill>
        <p:spPr>
          <a:xfrm>
            <a:off x="132715" y="53340"/>
            <a:ext cx="1725930" cy="516255"/>
          </a:xfrm>
          <a:prstGeom prst="rect">
            <a:avLst/>
          </a:prstGeom>
        </p:spPr>
      </p:pic>
      <p:pic>
        <p:nvPicPr>
          <p:cNvPr id="8" name="Picture 7"/>
          <p:cNvPicPr>
            <a:picLocks noChangeAspect="1"/>
          </p:cNvPicPr>
          <p:nvPr/>
        </p:nvPicPr>
        <p:blipFill>
          <a:blip r:embed="rId2"/>
          <a:stretch>
            <a:fillRect/>
          </a:stretch>
        </p:blipFill>
        <p:spPr>
          <a:xfrm>
            <a:off x="1155065" y="1092200"/>
            <a:ext cx="6966585" cy="46412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4" name="Group 3073"/>
          <p:cNvGrpSpPr/>
          <p:nvPr/>
        </p:nvGrpSpPr>
        <p:grpSpPr>
          <a:xfrm>
            <a:off x="4479925" y="5486400"/>
            <a:ext cx="4140200" cy="390525"/>
            <a:chOff x="0" y="0"/>
            <a:chExt cx="2608" cy="246"/>
          </a:xfrm>
        </p:grpSpPr>
        <p:pic>
          <p:nvPicPr>
            <p:cNvPr id="3075" name="Oval 65"/>
            <p:cNvPicPr/>
            <p:nvPr/>
          </p:nvPicPr>
          <p:blipFill>
            <a:blip r:embed="rId1"/>
            <a:stretch>
              <a:fillRect/>
            </a:stretch>
          </p:blipFill>
          <p:spPr>
            <a:xfrm>
              <a:off x="0" y="0"/>
              <a:ext cx="2608" cy="246"/>
            </a:xfrm>
            <a:prstGeom prst="rect">
              <a:avLst/>
            </a:prstGeom>
            <a:noFill/>
            <a:ln w="9525">
              <a:noFill/>
              <a:miter/>
            </a:ln>
          </p:spPr>
        </p:pic>
        <p:sp>
          <p:nvSpPr>
            <p:cNvPr id="3076" name="TextBox 3075"/>
            <p:cNvSpPr txBox="1"/>
            <p:nvPr/>
          </p:nvSpPr>
          <p:spPr>
            <a:xfrm rot="10800000">
              <a:off x="382" y="37"/>
              <a:ext cx="1844" cy="174"/>
            </a:xfrm>
            <a:prstGeom prst="rect">
              <a:avLst/>
            </a:prstGeom>
            <a:noFill/>
            <a:ln w="9525">
              <a:noFill/>
              <a:miter/>
            </a:ln>
          </p:spPr>
          <p:txBody>
            <a:bodyPr wrap="none" anchor="ctr"/>
            <a:p>
              <a:pPr lvl="0" eaLnBrk="1" hangingPunct="1"/>
              <a:endParaRPr lang="zh-CN" altLang="en-US" dirty="0">
                <a:solidFill>
                  <a:srgbClr val="000000"/>
                </a:solidFill>
                <a:latin typeface="Arial" panose="02080604020202020204" charset="0"/>
                <a:ea typeface="宋体" pitchFamily="2" charset="-122"/>
              </a:endParaRPr>
            </a:p>
          </p:txBody>
        </p:sp>
      </p:grpSp>
      <p:grpSp>
        <p:nvGrpSpPr>
          <p:cNvPr id="3077" name="Group 3076"/>
          <p:cNvGrpSpPr/>
          <p:nvPr/>
        </p:nvGrpSpPr>
        <p:grpSpPr>
          <a:xfrm>
            <a:off x="341313" y="5486400"/>
            <a:ext cx="4138612" cy="390525"/>
            <a:chOff x="0" y="0"/>
            <a:chExt cx="2607" cy="246"/>
          </a:xfrm>
        </p:grpSpPr>
        <p:pic>
          <p:nvPicPr>
            <p:cNvPr id="3078" name="Oval 65"/>
            <p:cNvPicPr/>
            <p:nvPr/>
          </p:nvPicPr>
          <p:blipFill>
            <a:blip r:embed="rId1"/>
            <a:stretch>
              <a:fillRect/>
            </a:stretch>
          </p:blipFill>
          <p:spPr>
            <a:xfrm>
              <a:off x="0" y="0"/>
              <a:ext cx="2607" cy="246"/>
            </a:xfrm>
            <a:prstGeom prst="rect">
              <a:avLst/>
            </a:prstGeom>
            <a:noFill/>
            <a:ln w="9525">
              <a:noFill/>
              <a:miter/>
            </a:ln>
          </p:spPr>
        </p:pic>
        <p:sp>
          <p:nvSpPr>
            <p:cNvPr id="3079" name="TextBox 3078"/>
            <p:cNvSpPr txBox="1"/>
            <p:nvPr/>
          </p:nvSpPr>
          <p:spPr>
            <a:xfrm rot="10800000">
              <a:off x="382" y="37"/>
              <a:ext cx="1843" cy="174"/>
            </a:xfrm>
            <a:prstGeom prst="rect">
              <a:avLst/>
            </a:prstGeom>
            <a:noFill/>
            <a:ln w="9525">
              <a:noFill/>
              <a:miter/>
            </a:ln>
          </p:spPr>
          <p:txBody>
            <a:bodyPr wrap="none" anchor="ctr"/>
            <a:p>
              <a:pPr lvl="0" eaLnBrk="1" hangingPunct="1"/>
              <a:endParaRPr lang="zh-CN" altLang="en-US" dirty="0">
                <a:solidFill>
                  <a:srgbClr val="000000"/>
                </a:solidFill>
                <a:latin typeface="Arial" panose="02080604020202020204" charset="0"/>
                <a:ea typeface="宋体" pitchFamily="2" charset="-122"/>
              </a:endParaRPr>
            </a:p>
          </p:txBody>
        </p:sp>
      </p:grpSp>
      <p:cxnSp>
        <p:nvCxnSpPr>
          <p:cNvPr id="3080" name="直接连接符 41"/>
          <p:cNvCxnSpPr/>
          <p:nvPr/>
        </p:nvCxnSpPr>
        <p:spPr>
          <a:xfrm>
            <a:off x="1838325" y="4959350"/>
            <a:ext cx="5111750" cy="0"/>
          </a:xfrm>
          <a:prstGeom prst="line">
            <a:avLst/>
          </a:prstGeom>
          <a:ln w="57150" cap="flat" cmpd="sng">
            <a:solidFill>
              <a:srgbClr val="D9D9D9"/>
            </a:solidFill>
            <a:prstDash val="solid"/>
            <a:headEnd type="none" w="med" len="med"/>
            <a:tailEnd type="none" w="med" len="med"/>
          </a:ln>
        </p:spPr>
      </p:cxnSp>
      <p:grpSp>
        <p:nvGrpSpPr>
          <p:cNvPr id="3081" name="Group 3080"/>
          <p:cNvGrpSpPr/>
          <p:nvPr/>
        </p:nvGrpSpPr>
        <p:grpSpPr>
          <a:xfrm>
            <a:off x="1381125" y="4921250"/>
            <a:ext cx="828675" cy="725488"/>
            <a:chOff x="0" y="0"/>
            <a:chExt cx="828433" cy="725194"/>
          </a:xfrm>
        </p:grpSpPr>
        <p:sp>
          <p:nvSpPr>
            <p:cNvPr id="3082" name="任意多边形 54"/>
            <p:cNvSpPr/>
            <p:nvPr/>
          </p:nvSpPr>
          <p:spPr>
            <a:xfrm>
              <a:off x="0"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B6DB91"/>
              </a:solidFill>
              <a:prstDash val="solid"/>
              <a:headEnd type="none" w="med" len="med"/>
              <a:tailEnd type="none" w="med" len="med"/>
            </a:ln>
          </p:spPr>
          <p:txBody>
            <a:bodyPr/>
            <a:p>
              <a:endParaRPr lang="es-CO" altLang="en-US"/>
            </a:p>
          </p:txBody>
        </p:sp>
        <p:sp>
          <p:nvSpPr>
            <p:cNvPr id="3083" name="任意多边形 55"/>
            <p:cNvSpPr/>
            <p:nvPr/>
          </p:nvSpPr>
          <p:spPr>
            <a:xfrm>
              <a:off x="304711" y="266592"/>
              <a:ext cx="523722" cy="458602"/>
            </a:xfrm>
            <a:custGeom>
              <a:avLst/>
              <a:gdLst/>
              <a:ahLst/>
              <a:cxnLst>
                <a:cxn ang="0">
                  <a:pos x="0" y="0"/>
                </a:cxn>
                <a:cxn ang="0">
                  <a:pos x="340419" y="114651"/>
                </a:cxn>
                <a:cxn ang="0">
                  <a:pos x="523722" y="458602"/>
                </a:cxn>
              </a:cxnLst>
              <a:pathLst>
                <a:path w="299803" h="299804">
                  <a:moveTo>
                    <a:pt x="0" y="0"/>
                  </a:moveTo>
                  <a:lnTo>
                    <a:pt x="194872" y="74951"/>
                  </a:lnTo>
                  <a:lnTo>
                    <a:pt x="299803" y="299804"/>
                  </a:lnTo>
                </a:path>
              </a:pathLst>
            </a:custGeom>
            <a:noFill/>
            <a:ln w="127000" cap="flat" cmpd="sng">
              <a:solidFill>
                <a:srgbClr val="B6DB91"/>
              </a:solidFill>
              <a:prstDash val="solid"/>
              <a:headEnd type="none" w="med" len="med"/>
              <a:tailEnd type="none" w="med" len="med"/>
            </a:ln>
          </p:spPr>
          <p:txBody>
            <a:bodyPr/>
            <a:p>
              <a:endParaRPr lang="es-CO" altLang="en-US"/>
            </a:p>
          </p:txBody>
        </p:sp>
        <p:cxnSp>
          <p:nvCxnSpPr>
            <p:cNvPr id="3084" name="直接连接符 56"/>
            <p:cNvCxnSpPr>
              <a:stCxn id="3082" idx="0"/>
            </p:cNvCxnSpPr>
            <p:nvPr/>
          </p:nvCxnSpPr>
          <p:spPr>
            <a:xfrm>
              <a:off x="0" y="0"/>
              <a:ext cx="496186" cy="38167"/>
            </a:xfrm>
            <a:prstGeom prst="line">
              <a:avLst/>
            </a:prstGeom>
            <a:ln w="127000" cap="flat" cmpd="sng">
              <a:solidFill>
                <a:srgbClr val="B6DB91"/>
              </a:solidFill>
              <a:prstDash val="solid"/>
              <a:headEnd type="none" w="med" len="med"/>
              <a:tailEnd type="none" w="med" len="med"/>
            </a:ln>
          </p:spPr>
        </p:cxnSp>
      </p:grpSp>
      <p:sp>
        <p:nvSpPr>
          <p:cNvPr id="3085" name="椭圆 57"/>
          <p:cNvSpPr/>
          <p:nvPr/>
        </p:nvSpPr>
        <p:spPr>
          <a:xfrm>
            <a:off x="1085850" y="4664075"/>
            <a:ext cx="258763" cy="257175"/>
          </a:xfrm>
          <a:prstGeom prst="ellipse">
            <a:avLst/>
          </a:prstGeom>
          <a:solidFill>
            <a:srgbClr val="B6DB91"/>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grpSp>
        <p:nvGrpSpPr>
          <p:cNvPr id="3086" name="Group 3085"/>
          <p:cNvGrpSpPr/>
          <p:nvPr/>
        </p:nvGrpSpPr>
        <p:grpSpPr>
          <a:xfrm>
            <a:off x="1955800" y="4921250"/>
            <a:ext cx="828675" cy="725488"/>
            <a:chOff x="0" y="0"/>
            <a:chExt cx="828433" cy="725194"/>
          </a:xfrm>
        </p:grpSpPr>
        <p:sp>
          <p:nvSpPr>
            <p:cNvPr id="3087" name="任意多边形 50"/>
            <p:cNvSpPr/>
            <p:nvPr/>
          </p:nvSpPr>
          <p:spPr>
            <a:xfrm>
              <a:off x="0"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B6DB91"/>
              </a:solidFill>
              <a:prstDash val="solid"/>
              <a:headEnd type="none" w="med" len="med"/>
              <a:tailEnd type="none" w="med" len="med"/>
            </a:ln>
          </p:spPr>
          <p:txBody>
            <a:bodyPr/>
            <a:p>
              <a:endParaRPr lang="es-CO" altLang="en-US"/>
            </a:p>
          </p:txBody>
        </p:sp>
        <p:sp>
          <p:nvSpPr>
            <p:cNvPr id="3088" name="任意多边形 51"/>
            <p:cNvSpPr/>
            <p:nvPr/>
          </p:nvSpPr>
          <p:spPr>
            <a:xfrm>
              <a:off x="304711" y="266592"/>
              <a:ext cx="523722" cy="458602"/>
            </a:xfrm>
            <a:custGeom>
              <a:avLst/>
              <a:gdLst/>
              <a:ahLst/>
              <a:cxnLst>
                <a:cxn ang="0">
                  <a:pos x="0" y="0"/>
                </a:cxn>
                <a:cxn ang="0">
                  <a:pos x="340419" y="114651"/>
                </a:cxn>
                <a:cxn ang="0">
                  <a:pos x="523722" y="458602"/>
                </a:cxn>
              </a:cxnLst>
              <a:pathLst>
                <a:path w="299803" h="299804">
                  <a:moveTo>
                    <a:pt x="0" y="0"/>
                  </a:moveTo>
                  <a:lnTo>
                    <a:pt x="194872" y="74951"/>
                  </a:lnTo>
                  <a:lnTo>
                    <a:pt x="299803" y="299804"/>
                  </a:lnTo>
                </a:path>
              </a:pathLst>
            </a:custGeom>
            <a:noFill/>
            <a:ln w="127000" cap="flat" cmpd="sng">
              <a:solidFill>
                <a:srgbClr val="B6DB91"/>
              </a:solidFill>
              <a:prstDash val="solid"/>
              <a:headEnd type="none" w="med" len="med"/>
              <a:tailEnd type="none" w="med" len="med"/>
            </a:ln>
          </p:spPr>
          <p:txBody>
            <a:bodyPr/>
            <a:p>
              <a:endParaRPr lang="es-CO" altLang="en-US"/>
            </a:p>
          </p:txBody>
        </p:sp>
        <p:cxnSp>
          <p:nvCxnSpPr>
            <p:cNvPr id="3089" name="直接连接符 52"/>
            <p:cNvCxnSpPr>
              <a:stCxn id="3087" idx="0"/>
            </p:cNvCxnSpPr>
            <p:nvPr/>
          </p:nvCxnSpPr>
          <p:spPr>
            <a:xfrm>
              <a:off x="0" y="0"/>
              <a:ext cx="496186" cy="38167"/>
            </a:xfrm>
            <a:prstGeom prst="line">
              <a:avLst/>
            </a:prstGeom>
            <a:ln w="127000" cap="flat" cmpd="sng">
              <a:solidFill>
                <a:srgbClr val="B6DB91"/>
              </a:solidFill>
              <a:prstDash val="solid"/>
              <a:headEnd type="none" w="med" len="med"/>
              <a:tailEnd type="none" w="med" len="med"/>
            </a:ln>
          </p:spPr>
        </p:cxnSp>
      </p:grpSp>
      <p:sp>
        <p:nvSpPr>
          <p:cNvPr id="3090" name="椭圆 53"/>
          <p:cNvSpPr/>
          <p:nvPr/>
        </p:nvSpPr>
        <p:spPr>
          <a:xfrm>
            <a:off x="1660525" y="4664075"/>
            <a:ext cx="258763" cy="257175"/>
          </a:xfrm>
          <a:prstGeom prst="ellipse">
            <a:avLst/>
          </a:prstGeom>
          <a:solidFill>
            <a:srgbClr val="B6DB91"/>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grpSp>
        <p:nvGrpSpPr>
          <p:cNvPr id="3091" name="Group 3090"/>
          <p:cNvGrpSpPr/>
          <p:nvPr/>
        </p:nvGrpSpPr>
        <p:grpSpPr>
          <a:xfrm>
            <a:off x="2506663" y="4921250"/>
            <a:ext cx="828675" cy="725488"/>
            <a:chOff x="0" y="0"/>
            <a:chExt cx="828433" cy="725194"/>
          </a:xfrm>
        </p:grpSpPr>
        <p:sp>
          <p:nvSpPr>
            <p:cNvPr id="3092" name="任意多边形 46"/>
            <p:cNvSpPr/>
            <p:nvPr/>
          </p:nvSpPr>
          <p:spPr>
            <a:xfrm>
              <a:off x="0"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B6DB91"/>
              </a:solidFill>
              <a:prstDash val="solid"/>
              <a:headEnd type="none" w="med" len="med"/>
              <a:tailEnd type="none" w="med" len="med"/>
            </a:ln>
          </p:spPr>
          <p:txBody>
            <a:bodyPr/>
            <a:p>
              <a:endParaRPr lang="es-CO" altLang="en-US"/>
            </a:p>
          </p:txBody>
        </p:sp>
        <p:sp>
          <p:nvSpPr>
            <p:cNvPr id="3093" name="任意多边形 47"/>
            <p:cNvSpPr/>
            <p:nvPr/>
          </p:nvSpPr>
          <p:spPr>
            <a:xfrm>
              <a:off x="304711" y="266592"/>
              <a:ext cx="523722" cy="458602"/>
            </a:xfrm>
            <a:custGeom>
              <a:avLst/>
              <a:gdLst/>
              <a:ahLst/>
              <a:cxnLst>
                <a:cxn ang="0">
                  <a:pos x="0" y="0"/>
                </a:cxn>
                <a:cxn ang="0">
                  <a:pos x="340419" y="114651"/>
                </a:cxn>
                <a:cxn ang="0">
                  <a:pos x="523722" y="458602"/>
                </a:cxn>
              </a:cxnLst>
              <a:pathLst>
                <a:path w="299803" h="299804">
                  <a:moveTo>
                    <a:pt x="0" y="0"/>
                  </a:moveTo>
                  <a:lnTo>
                    <a:pt x="194872" y="74951"/>
                  </a:lnTo>
                  <a:lnTo>
                    <a:pt x="299803" y="299804"/>
                  </a:lnTo>
                </a:path>
              </a:pathLst>
            </a:custGeom>
            <a:noFill/>
            <a:ln w="127000" cap="flat" cmpd="sng">
              <a:solidFill>
                <a:srgbClr val="B6DB91"/>
              </a:solidFill>
              <a:prstDash val="solid"/>
              <a:headEnd type="none" w="med" len="med"/>
              <a:tailEnd type="none" w="med" len="med"/>
            </a:ln>
          </p:spPr>
          <p:txBody>
            <a:bodyPr/>
            <a:p>
              <a:endParaRPr lang="es-CO" altLang="en-US"/>
            </a:p>
          </p:txBody>
        </p:sp>
        <p:cxnSp>
          <p:nvCxnSpPr>
            <p:cNvPr id="3094" name="直接连接符 48"/>
            <p:cNvCxnSpPr>
              <a:stCxn id="3092" idx="0"/>
            </p:cNvCxnSpPr>
            <p:nvPr/>
          </p:nvCxnSpPr>
          <p:spPr>
            <a:xfrm>
              <a:off x="0" y="0"/>
              <a:ext cx="496186" cy="38167"/>
            </a:xfrm>
            <a:prstGeom prst="line">
              <a:avLst/>
            </a:prstGeom>
            <a:ln w="127000" cap="flat" cmpd="sng">
              <a:solidFill>
                <a:srgbClr val="B6DB91"/>
              </a:solidFill>
              <a:prstDash val="solid"/>
              <a:headEnd type="none" w="med" len="med"/>
              <a:tailEnd type="none" w="med" len="med"/>
            </a:ln>
          </p:spPr>
        </p:cxnSp>
      </p:grpSp>
      <p:sp>
        <p:nvSpPr>
          <p:cNvPr id="3095" name="椭圆 49"/>
          <p:cNvSpPr/>
          <p:nvPr/>
        </p:nvSpPr>
        <p:spPr>
          <a:xfrm>
            <a:off x="2209800" y="4664075"/>
            <a:ext cx="258763" cy="257175"/>
          </a:xfrm>
          <a:prstGeom prst="ellipse">
            <a:avLst/>
          </a:prstGeom>
          <a:solidFill>
            <a:srgbClr val="B6DB91"/>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grpSp>
        <p:nvGrpSpPr>
          <p:cNvPr id="3096" name="Group 3095"/>
          <p:cNvGrpSpPr/>
          <p:nvPr/>
        </p:nvGrpSpPr>
        <p:grpSpPr>
          <a:xfrm>
            <a:off x="6578600" y="4921250"/>
            <a:ext cx="828675" cy="725488"/>
            <a:chOff x="0" y="0"/>
            <a:chExt cx="828434" cy="725194"/>
          </a:xfrm>
        </p:grpSpPr>
        <p:sp>
          <p:nvSpPr>
            <p:cNvPr id="3097" name="任意多边形 70"/>
            <p:cNvSpPr/>
            <p:nvPr/>
          </p:nvSpPr>
          <p:spPr>
            <a:xfrm flipH="1">
              <a:off x="485634"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73BED3"/>
              </a:solidFill>
              <a:prstDash val="solid"/>
              <a:headEnd type="none" w="med" len="med"/>
              <a:tailEnd type="none" w="med" len="med"/>
            </a:ln>
          </p:spPr>
          <p:txBody>
            <a:bodyPr/>
            <a:p>
              <a:endParaRPr lang="es-CO" altLang="en-US"/>
            </a:p>
          </p:txBody>
        </p:sp>
        <p:sp>
          <p:nvSpPr>
            <p:cNvPr id="3098" name="任意多边形 71"/>
            <p:cNvSpPr/>
            <p:nvPr/>
          </p:nvSpPr>
          <p:spPr>
            <a:xfrm flipH="1">
              <a:off x="0" y="266592"/>
              <a:ext cx="523723" cy="458602"/>
            </a:xfrm>
            <a:custGeom>
              <a:avLst/>
              <a:gdLst/>
              <a:ahLst/>
              <a:cxnLst>
                <a:cxn ang="0">
                  <a:pos x="0" y="0"/>
                </a:cxn>
                <a:cxn ang="0">
                  <a:pos x="340420" y="114651"/>
                </a:cxn>
                <a:cxn ang="0">
                  <a:pos x="523723" y="458602"/>
                </a:cxn>
              </a:cxnLst>
              <a:pathLst>
                <a:path w="299803" h="299804">
                  <a:moveTo>
                    <a:pt x="0" y="0"/>
                  </a:moveTo>
                  <a:lnTo>
                    <a:pt x="194872" y="74951"/>
                  </a:lnTo>
                  <a:lnTo>
                    <a:pt x="299803" y="299804"/>
                  </a:lnTo>
                </a:path>
              </a:pathLst>
            </a:custGeom>
            <a:noFill/>
            <a:ln w="127000" cap="flat" cmpd="sng">
              <a:solidFill>
                <a:srgbClr val="73BED3"/>
              </a:solidFill>
              <a:prstDash val="solid"/>
              <a:headEnd type="none" w="med" len="med"/>
              <a:tailEnd type="none" w="med" len="med"/>
            </a:ln>
          </p:spPr>
          <p:txBody>
            <a:bodyPr/>
            <a:p>
              <a:endParaRPr lang="es-CO" altLang="en-US"/>
            </a:p>
          </p:txBody>
        </p:sp>
        <p:cxnSp>
          <p:nvCxnSpPr>
            <p:cNvPr id="3099" name="直接连接符 72"/>
            <p:cNvCxnSpPr>
              <a:stCxn id="3097" idx="0"/>
            </p:cNvCxnSpPr>
            <p:nvPr/>
          </p:nvCxnSpPr>
          <p:spPr>
            <a:xfrm flipH="1">
              <a:off x="332248" y="0"/>
              <a:ext cx="496186" cy="38167"/>
            </a:xfrm>
            <a:prstGeom prst="line">
              <a:avLst/>
            </a:prstGeom>
            <a:ln w="127000" cap="flat" cmpd="sng">
              <a:solidFill>
                <a:srgbClr val="73BED3"/>
              </a:solidFill>
              <a:prstDash val="solid"/>
              <a:headEnd type="none" w="med" len="med"/>
              <a:tailEnd type="none" w="med" len="med"/>
            </a:ln>
          </p:spPr>
        </p:cxnSp>
      </p:grpSp>
      <p:sp>
        <p:nvSpPr>
          <p:cNvPr id="3100" name="椭圆 73"/>
          <p:cNvSpPr/>
          <p:nvPr/>
        </p:nvSpPr>
        <p:spPr>
          <a:xfrm flipH="1">
            <a:off x="7445375" y="4664075"/>
            <a:ext cx="258763" cy="257175"/>
          </a:xfrm>
          <a:prstGeom prst="ellipse">
            <a:avLst/>
          </a:prstGeom>
          <a:solidFill>
            <a:srgbClr val="73BED3"/>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grpSp>
        <p:nvGrpSpPr>
          <p:cNvPr id="3101" name="Group 3100"/>
          <p:cNvGrpSpPr/>
          <p:nvPr/>
        </p:nvGrpSpPr>
        <p:grpSpPr>
          <a:xfrm>
            <a:off x="6003925" y="4921250"/>
            <a:ext cx="828675" cy="725488"/>
            <a:chOff x="0" y="0"/>
            <a:chExt cx="828434" cy="725194"/>
          </a:xfrm>
        </p:grpSpPr>
        <p:sp>
          <p:nvSpPr>
            <p:cNvPr id="3102" name="任意多边形 66"/>
            <p:cNvSpPr/>
            <p:nvPr/>
          </p:nvSpPr>
          <p:spPr>
            <a:xfrm flipH="1">
              <a:off x="485634"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73BED3"/>
              </a:solidFill>
              <a:prstDash val="solid"/>
              <a:headEnd type="none" w="med" len="med"/>
              <a:tailEnd type="none" w="med" len="med"/>
            </a:ln>
          </p:spPr>
          <p:txBody>
            <a:bodyPr/>
            <a:p>
              <a:endParaRPr lang="es-CO" altLang="en-US"/>
            </a:p>
          </p:txBody>
        </p:sp>
        <p:sp>
          <p:nvSpPr>
            <p:cNvPr id="3103" name="任意多边形 67"/>
            <p:cNvSpPr/>
            <p:nvPr/>
          </p:nvSpPr>
          <p:spPr>
            <a:xfrm flipH="1">
              <a:off x="0" y="266592"/>
              <a:ext cx="523723" cy="458602"/>
            </a:xfrm>
            <a:custGeom>
              <a:avLst/>
              <a:gdLst/>
              <a:ahLst/>
              <a:cxnLst>
                <a:cxn ang="0">
                  <a:pos x="0" y="0"/>
                </a:cxn>
                <a:cxn ang="0">
                  <a:pos x="340420" y="114651"/>
                </a:cxn>
                <a:cxn ang="0">
                  <a:pos x="523723" y="458602"/>
                </a:cxn>
              </a:cxnLst>
              <a:pathLst>
                <a:path w="299803" h="299804">
                  <a:moveTo>
                    <a:pt x="0" y="0"/>
                  </a:moveTo>
                  <a:lnTo>
                    <a:pt x="194872" y="74951"/>
                  </a:lnTo>
                  <a:lnTo>
                    <a:pt x="299803" y="299804"/>
                  </a:lnTo>
                </a:path>
              </a:pathLst>
            </a:custGeom>
            <a:noFill/>
            <a:ln w="127000" cap="flat" cmpd="sng">
              <a:solidFill>
                <a:srgbClr val="73BED3"/>
              </a:solidFill>
              <a:prstDash val="solid"/>
              <a:headEnd type="none" w="med" len="med"/>
              <a:tailEnd type="none" w="med" len="med"/>
            </a:ln>
          </p:spPr>
          <p:txBody>
            <a:bodyPr/>
            <a:p>
              <a:endParaRPr lang="es-CO" altLang="en-US"/>
            </a:p>
          </p:txBody>
        </p:sp>
        <p:cxnSp>
          <p:nvCxnSpPr>
            <p:cNvPr id="3104" name="直接连接符 68"/>
            <p:cNvCxnSpPr>
              <a:stCxn id="3102" idx="0"/>
            </p:cNvCxnSpPr>
            <p:nvPr/>
          </p:nvCxnSpPr>
          <p:spPr>
            <a:xfrm flipH="1">
              <a:off x="332248" y="0"/>
              <a:ext cx="496186" cy="38167"/>
            </a:xfrm>
            <a:prstGeom prst="line">
              <a:avLst/>
            </a:prstGeom>
            <a:ln w="127000" cap="flat" cmpd="sng">
              <a:solidFill>
                <a:srgbClr val="73BED3"/>
              </a:solidFill>
              <a:prstDash val="solid"/>
              <a:headEnd type="none" w="med" len="med"/>
              <a:tailEnd type="none" w="med" len="med"/>
            </a:ln>
          </p:spPr>
        </p:cxnSp>
      </p:grpSp>
      <p:sp>
        <p:nvSpPr>
          <p:cNvPr id="3105" name="椭圆 69"/>
          <p:cNvSpPr/>
          <p:nvPr/>
        </p:nvSpPr>
        <p:spPr>
          <a:xfrm flipH="1">
            <a:off x="6870700" y="4664075"/>
            <a:ext cx="258763" cy="257175"/>
          </a:xfrm>
          <a:prstGeom prst="ellipse">
            <a:avLst/>
          </a:prstGeom>
          <a:solidFill>
            <a:srgbClr val="73BED3"/>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grpSp>
        <p:nvGrpSpPr>
          <p:cNvPr id="3106" name="Group 3105"/>
          <p:cNvGrpSpPr/>
          <p:nvPr/>
        </p:nvGrpSpPr>
        <p:grpSpPr>
          <a:xfrm>
            <a:off x="5454650" y="4921250"/>
            <a:ext cx="828675" cy="725488"/>
            <a:chOff x="0" y="0"/>
            <a:chExt cx="828434" cy="725194"/>
          </a:xfrm>
        </p:grpSpPr>
        <p:sp>
          <p:nvSpPr>
            <p:cNvPr id="3107" name="任意多边形 62"/>
            <p:cNvSpPr/>
            <p:nvPr/>
          </p:nvSpPr>
          <p:spPr>
            <a:xfrm flipH="1">
              <a:off x="485634" y="0"/>
              <a:ext cx="342800" cy="725194"/>
            </a:xfrm>
            <a:custGeom>
              <a:avLst/>
              <a:gdLst/>
              <a:ahLst/>
              <a:cxnLst>
                <a:cxn ang="0">
                  <a:pos x="0" y="0"/>
                </a:cxn>
                <a:cxn ang="0">
                  <a:pos x="323756" y="324429"/>
                </a:cxn>
                <a:cxn ang="0">
                  <a:pos x="342800" y="515269"/>
                </a:cxn>
                <a:cxn ang="0">
                  <a:pos x="57134" y="725194"/>
                </a:cxn>
              </a:cxnLst>
              <a:pathLst>
                <a:path w="269823" h="569626">
                  <a:moveTo>
                    <a:pt x="0" y="0"/>
                  </a:moveTo>
                  <a:lnTo>
                    <a:pt x="254833" y="254833"/>
                  </a:lnTo>
                  <a:lnTo>
                    <a:pt x="269823" y="404734"/>
                  </a:lnTo>
                  <a:lnTo>
                    <a:pt x="44971" y="569626"/>
                  </a:lnTo>
                </a:path>
              </a:pathLst>
            </a:custGeom>
            <a:noFill/>
            <a:ln w="127000" cap="flat" cmpd="sng">
              <a:solidFill>
                <a:srgbClr val="73BED3"/>
              </a:solidFill>
              <a:prstDash val="solid"/>
              <a:headEnd type="none" w="med" len="med"/>
              <a:tailEnd type="none" w="med" len="med"/>
            </a:ln>
          </p:spPr>
          <p:txBody>
            <a:bodyPr/>
            <a:p>
              <a:endParaRPr lang="es-CO" altLang="en-US"/>
            </a:p>
          </p:txBody>
        </p:sp>
        <p:sp>
          <p:nvSpPr>
            <p:cNvPr id="3108" name="任意多边形 63"/>
            <p:cNvSpPr/>
            <p:nvPr/>
          </p:nvSpPr>
          <p:spPr>
            <a:xfrm flipH="1">
              <a:off x="0" y="266592"/>
              <a:ext cx="523723" cy="458602"/>
            </a:xfrm>
            <a:custGeom>
              <a:avLst/>
              <a:gdLst/>
              <a:ahLst/>
              <a:cxnLst>
                <a:cxn ang="0">
                  <a:pos x="0" y="0"/>
                </a:cxn>
                <a:cxn ang="0">
                  <a:pos x="340420" y="114651"/>
                </a:cxn>
                <a:cxn ang="0">
                  <a:pos x="523723" y="458602"/>
                </a:cxn>
              </a:cxnLst>
              <a:pathLst>
                <a:path w="299803" h="299804">
                  <a:moveTo>
                    <a:pt x="0" y="0"/>
                  </a:moveTo>
                  <a:lnTo>
                    <a:pt x="194872" y="74951"/>
                  </a:lnTo>
                  <a:lnTo>
                    <a:pt x="299803" y="299804"/>
                  </a:lnTo>
                </a:path>
              </a:pathLst>
            </a:custGeom>
            <a:noFill/>
            <a:ln w="127000" cap="flat" cmpd="sng">
              <a:solidFill>
                <a:srgbClr val="73BED3"/>
              </a:solidFill>
              <a:prstDash val="solid"/>
              <a:headEnd type="none" w="med" len="med"/>
              <a:tailEnd type="none" w="med" len="med"/>
            </a:ln>
          </p:spPr>
          <p:txBody>
            <a:bodyPr/>
            <a:p>
              <a:endParaRPr lang="es-CO" altLang="en-US"/>
            </a:p>
          </p:txBody>
        </p:sp>
        <p:cxnSp>
          <p:nvCxnSpPr>
            <p:cNvPr id="3109" name="直接连接符 64"/>
            <p:cNvCxnSpPr>
              <a:stCxn id="3107" idx="0"/>
            </p:cNvCxnSpPr>
            <p:nvPr/>
          </p:nvCxnSpPr>
          <p:spPr>
            <a:xfrm flipH="1">
              <a:off x="332248" y="0"/>
              <a:ext cx="496186" cy="38167"/>
            </a:xfrm>
            <a:prstGeom prst="line">
              <a:avLst/>
            </a:prstGeom>
            <a:ln w="127000" cap="flat" cmpd="sng">
              <a:solidFill>
                <a:srgbClr val="73BED3"/>
              </a:solidFill>
              <a:prstDash val="solid"/>
              <a:headEnd type="none" w="med" len="med"/>
              <a:tailEnd type="none" w="med" len="med"/>
            </a:ln>
          </p:spPr>
        </p:cxnSp>
      </p:grpSp>
      <p:sp>
        <p:nvSpPr>
          <p:cNvPr id="3110" name="椭圆 65"/>
          <p:cNvSpPr/>
          <p:nvPr/>
        </p:nvSpPr>
        <p:spPr>
          <a:xfrm flipH="1">
            <a:off x="6319838" y="4664075"/>
            <a:ext cx="258762" cy="257175"/>
          </a:xfrm>
          <a:prstGeom prst="ellipse">
            <a:avLst/>
          </a:prstGeom>
          <a:solidFill>
            <a:srgbClr val="73BED3"/>
          </a:solidFill>
          <a:ln w="9525">
            <a:noFill/>
          </a:ln>
        </p:spPr>
        <p:txBody>
          <a:bodyPr anchor="ctr"/>
          <a:p>
            <a:pPr lvl="0" algn="ctr" eaLnBrk="1" hangingPunct="1"/>
            <a:endParaRPr lang="en-US" altLang="x-none" dirty="0">
              <a:solidFill>
                <a:srgbClr val="FFFFFF"/>
              </a:solidFill>
              <a:latin typeface="Calibri" pitchFamily="34" charset="0"/>
              <a:ea typeface="微软雅黑" pitchFamily="34" charset="-122"/>
            </a:endParaRPr>
          </a:p>
        </p:txBody>
      </p:sp>
      <p:sp>
        <p:nvSpPr>
          <p:cNvPr id="3111" name="椭圆形标注 74"/>
          <p:cNvSpPr/>
          <p:nvPr/>
        </p:nvSpPr>
        <p:spPr>
          <a:xfrm>
            <a:off x="538480" y="1804035"/>
            <a:ext cx="3029585" cy="2210435"/>
          </a:xfrm>
          <a:prstGeom prst="wedgeEllipseCallout">
            <a:avLst>
              <a:gd name="adj1" fmla="val -22903"/>
              <a:gd name="adj2" fmla="val 64005"/>
            </a:avLst>
          </a:prstGeom>
          <a:solidFill>
            <a:srgbClr val="99CC66"/>
          </a:solidFill>
          <a:ln w="57150" cap="flat" cmpd="sng">
            <a:solidFill>
              <a:sysClr val="grayText" lastClr="000000">
                <a:gamma/>
                <a:invGamma/>
              </a:sysClr>
            </a:solidFill>
            <a:prstDash val="solid"/>
            <a:miter/>
            <a:headEnd type="none" w="med" len="med"/>
            <a:tailEnd type="none" w="med" len="med"/>
          </a:ln>
          <a:effectLst>
            <a:outerShdw dist="38100" dir="2699999" algn="ctr" rotWithShape="0">
              <a:srgbClr val="000000">
                <a:alpha val="39000"/>
              </a:srgbClr>
            </a:outerShdw>
          </a:effectLst>
        </p:spPr>
        <p:txBody>
          <a:bodyPr anchor="ctr"/>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a:t>
            </a: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 The process has some fails but it is stablest and if it works do not touch it.</a:t>
            </a: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 It decrease the performance</a:t>
            </a: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 Really, try to do it !</a:t>
            </a: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p:txBody>
      </p:sp>
      <p:sp>
        <p:nvSpPr>
          <p:cNvPr id="3112" name="椭圆形标注 75"/>
          <p:cNvSpPr/>
          <p:nvPr/>
        </p:nvSpPr>
        <p:spPr>
          <a:xfrm flipH="1">
            <a:off x="4741545" y="1836420"/>
            <a:ext cx="3295650" cy="2326005"/>
          </a:xfrm>
          <a:prstGeom prst="wedgeEllipseCallout">
            <a:avLst>
              <a:gd name="adj1" fmla="val -22903"/>
              <a:gd name="adj2" fmla="val 64005"/>
            </a:avLst>
          </a:prstGeom>
          <a:solidFill>
            <a:srgbClr val="4BACC6"/>
          </a:solidFill>
          <a:ln w="57150" cap="flat" cmpd="sng">
            <a:solidFill>
              <a:sysClr val="grayText" lastClr="000000">
                <a:gamma/>
                <a:invGamma/>
              </a:sysClr>
            </a:solidFill>
            <a:prstDash val="solid"/>
            <a:miter/>
            <a:headEnd type="none" w="med" len="med"/>
            <a:tailEnd type="none" w="med" len="med"/>
          </a:ln>
          <a:effectLst>
            <a:outerShdw dist="38100" dir="2699999" algn="ctr" rotWithShape="0">
              <a:srgbClr val="000000">
                <a:alpha val="39000"/>
              </a:srgbClr>
            </a:outerShdw>
          </a:effectLst>
        </p:spPr>
        <p:txBody>
          <a:bodyPr anchor="ctr"/>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-We are going to prove that you are wrong.</a:t>
            </a: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 It's hard to maintain</a:t>
            </a: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 We will !</a:t>
            </a:r>
            <a:endParaRPr lang="x-none" altLang="zh-CN" sz="1400" dirty="0">
              <a:solidFill>
                <a:srgbClr val="FFFFFF"/>
              </a:solidFill>
              <a:latin typeface="幼圆" pitchFamily="1" charset="-122"/>
              <a:ea typeface="幼圆" pitchFamily="1" charset="-122"/>
            </a:endParaRPr>
          </a:p>
          <a:p>
            <a:pPr lvl="0" algn="l" eaLnBrk="1" hangingPunct="1">
              <a:lnSpc>
                <a:spcPct val="120000"/>
              </a:lnSpc>
            </a:pPr>
            <a:endParaRPr lang="x-none" altLang="zh-CN" sz="1400" dirty="0">
              <a:solidFill>
                <a:srgbClr val="FFFFFF"/>
              </a:solidFill>
              <a:latin typeface="幼圆" pitchFamily="1" charset="-122"/>
              <a:ea typeface="幼圆" pitchFamily="1" charset="-122"/>
            </a:endParaRPr>
          </a:p>
          <a:p>
            <a:pPr lvl="0" algn="l" eaLnBrk="1" hangingPunct="1">
              <a:lnSpc>
                <a:spcPct val="120000"/>
              </a:lnSpc>
            </a:pPr>
            <a:r>
              <a:rPr lang="x-none" altLang="zh-CN" sz="1400" dirty="0">
                <a:solidFill>
                  <a:srgbClr val="FFFFFF"/>
                </a:solidFill>
                <a:latin typeface="幼圆" pitchFamily="1" charset="-122"/>
                <a:ea typeface="幼圆" pitchFamily="1" charset="-122"/>
              </a:rPr>
              <a:t>Don't ask them about the process, We will improve it ourselves.</a:t>
            </a:r>
            <a:endParaRPr lang="x-none" altLang="zh-CN" sz="1400" dirty="0">
              <a:solidFill>
                <a:srgbClr val="FFFFFF"/>
              </a:solidFill>
              <a:latin typeface="幼圆" pitchFamily="1" charset="-122"/>
              <a:ea typeface="幼圆" pitchFamily="1" charset="-122"/>
            </a:endParaRPr>
          </a:p>
          <a:p>
            <a:pPr lvl="0" algn="ctr" eaLnBrk="1" hangingPunct="1">
              <a:lnSpc>
                <a:spcPct val="120000"/>
              </a:lnSpc>
            </a:pPr>
            <a:endParaRPr lang="x-none" altLang="zh-CN" sz="1400" dirty="0">
              <a:solidFill>
                <a:srgbClr val="FFFFFF"/>
              </a:solidFill>
              <a:latin typeface="幼圆" pitchFamily="1" charset="-122"/>
              <a:ea typeface="幼圆" pitchFamily="1" charset="-122"/>
            </a:endParaRPr>
          </a:p>
        </p:txBody>
      </p:sp>
      <p:sp>
        <p:nvSpPr>
          <p:cNvPr id="3113" name="标题 11"/>
          <p:cNvSpPr>
            <a:spLocks noGrp="1"/>
          </p:cNvSpPr>
          <p:nvPr>
            <p:ph type="title"/>
          </p:nvPr>
        </p:nvSpPr>
        <p:spPr>
          <a:xfrm>
            <a:off x="448945" y="795338"/>
            <a:ext cx="8229600" cy="706437"/>
          </a:xfrm>
        </p:spPr>
        <p:txBody>
          <a:bodyPr vert="horz" wrap="square" anchor="ctr"/>
          <a:p>
            <a:pPr lvl="0" eaLnBrk="1" hangingPunct="1"/>
            <a:r>
              <a:rPr lang="x-none" dirty="0"/>
              <a:t>Old process VS New process</a:t>
            </a:r>
            <a:endParaRPr lang="x-none" dirty="0"/>
          </a:p>
        </p:txBody>
      </p:sp>
      <p:pic>
        <p:nvPicPr>
          <p:cNvPr id="2" name="Picture 1"/>
          <p:cNvPicPr>
            <a:picLocks noChangeAspect="1"/>
          </p:cNvPicPr>
          <p:nvPr/>
        </p:nvPicPr>
        <p:blipFill>
          <a:blip r:embed="rId2"/>
          <a:stretch>
            <a:fillRect/>
          </a:stretch>
        </p:blipFill>
        <p:spPr>
          <a:xfrm>
            <a:off x="132715" y="53340"/>
            <a:ext cx="1725930" cy="516255"/>
          </a:xfrm>
          <a:prstGeom prst="rect">
            <a:avLst/>
          </a:prstGeom>
        </p:spPr>
      </p:pic>
      <p:sp>
        <p:nvSpPr>
          <p:cNvPr id="9" name="标题 10"/>
          <p:cNvSpPr>
            <a:spLocks noGrp="1"/>
          </p:cNvSpPr>
          <p:nvPr/>
        </p:nvSpPr>
        <p:spPr>
          <a:xfrm>
            <a:off x="1092200" y="5832475"/>
            <a:ext cx="7181215"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Find out the best solution to accomplish business request</a:t>
            </a:r>
            <a:endParaRPr lang="x-none" altLang="zh-CN"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3" name="标题 10"/>
          <p:cNvSpPr>
            <a:spLocks noGrp="1"/>
          </p:cNvSpPr>
          <p:nvPr>
            <p:ph type="title"/>
          </p:nvPr>
        </p:nvSpPr>
        <p:spPr>
          <a:xfrm>
            <a:off x="2289810" y="5981700"/>
            <a:ext cx="4780280" cy="824230"/>
          </a:xfrm>
        </p:spPr>
        <p:txBody>
          <a:bodyPr vert="horz" wrap="square" lIns="91440" tIns="45720" rIns="91440" bIns="45720" anchor="ctr"/>
          <a:p>
            <a:pPr eaLnBrk="1" hangingPunct="1"/>
            <a:r>
              <a:rPr lang="x-none" altLang="zh-CN" dirty="0">
                <a:solidFill>
                  <a:schemeClr val="tx1"/>
                </a:solidFill>
              </a:rPr>
              <a:t>New user requests </a:t>
            </a:r>
            <a:endParaRPr lang="x-none" altLang="zh-CN" dirty="0">
              <a:solidFill>
                <a:schemeClr val="tx1"/>
              </a:solidFill>
            </a:endParaRPr>
          </a:p>
        </p:txBody>
      </p:sp>
      <p:pic>
        <p:nvPicPr>
          <p:cNvPr id="7" name="Picture 6"/>
          <p:cNvPicPr>
            <a:picLocks noChangeAspect="1"/>
          </p:cNvPicPr>
          <p:nvPr/>
        </p:nvPicPr>
        <p:blipFill>
          <a:blip r:embed="rId1"/>
          <a:stretch>
            <a:fillRect/>
          </a:stretch>
        </p:blipFill>
        <p:spPr>
          <a:xfrm>
            <a:off x="132715" y="53340"/>
            <a:ext cx="1725930" cy="516255"/>
          </a:xfrm>
          <a:prstGeom prst="rect">
            <a:avLst/>
          </a:prstGeom>
        </p:spPr>
      </p:pic>
      <p:pic>
        <p:nvPicPr>
          <p:cNvPr id="2" name="Picture 1"/>
          <p:cNvPicPr>
            <a:picLocks noChangeAspect="1"/>
          </p:cNvPicPr>
          <p:nvPr/>
        </p:nvPicPr>
        <p:blipFill>
          <a:blip r:embed="rId2"/>
          <a:stretch>
            <a:fillRect/>
          </a:stretch>
        </p:blipFill>
        <p:spPr>
          <a:xfrm>
            <a:off x="1502410" y="1708785"/>
            <a:ext cx="6139180" cy="3753485"/>
          </a:xfrm>
          <a:prstGeom prst="rect">
            <a:avLst/>
          </a:prstGeom>
        </p:spPr>
      </p:pic>
      <p:sp>
        <p:nvSpPr>
          <p:cNvPr id="8" name="Rectangle 7"/>
          <p:cNvSpPr/>
          <p:nvPr/>
        </p:nvSpPr>
        <p:spPr>
          <a:xfrm>
            <a:off x="835978" y="5182870"/>
            <a:ext cx="2103120" cy="914400"/>
          </a:xfrm>
          <a:prstGeom prst="rect">
            <a:avLst/>
          </a:prstGeom>
          <a:noFill/>
          <a:ln>
            <a:noFill/>
          </a:ln>
        </p:spPr>
        <p:txBody>
          <a:bodyPr wrap="none" rtlCol="0" anchor="t">
            <a:spAutoFit/>
          </a:bodyPr>
          <a:p>
            <a:pPr algn="ctr"/>
            <a:r>
              <a:rPr lang="x-none" altLang="es-CO" sz="5400">
                <a:ln w="12700">
                  <a:solidFill>
                    <a:schemeClr val="accent5"/>
                  </a:solidFill>
                  <a:prstDash val="solid"/>
                </a:ln>
                <a:pattFill prst="ltDnDiag">
                  <a:fgClr>
                    <a:schemeClr val="accent5">
                      <a:lumMod val="60000"/>
                      <a:lumOff val="40000"/>
                    </a:schemeClr>
                  </a:fgClr>
                  <a:bgClr>
                    <a:schemeClr val="bg1"/>
                  </a:bgClr>
                </a:pattFill>
                <a:effectLst/>
              </a:rPr>
              <a:t>Users</a:t>
            </a:r>
            <a:endParaRPr lang="x-none" altLang="es-CO" sz="540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9" name="Rectangle 8"/>
          <p:cNvSpPr/>
          <p:nvPr/>
        </p:nvSpPr>
        <p:spPr>
          <a:xfrm>
            <a:off x="5524501" y="4214495"/>
            <a:ext cx="1890395" cy="548640"/>
          </a:xfrm>
          <a:prstGeom prst="rect">
            <a:avLst/>
          </a:prstGeom>
          <a:noFill/>
          <a:ln>
            <a:noFill/>
          </a:ln>
        </p:spPr>
        <p:txBody>
          <a:bodyPr wrap="none" rtlCol="0" anchor="t">
            <a:spAutoFit/>
          </a:bodyPr>
          <a:p>
            <a:pPr algn="ctr"/>
            <a:r>
              <a:rPr lang="x-none" altLang="es-CO" sz="3000">
                <a:ln w="6600">
                  <a:solidFill>
                    <a:schemeClr val="accent2"/>
                  </a:solidFill>
                  <a:prstDash val="solid"/>
                </a:ln>
                <a:solidFill>
                  <a:srgbClr val="FFFFFF"/>
                </a:solidFill>
                <a:effectLst>
                  <a:outerShdw dist="38100" dir="2700000" algn="tl" rotWithShape="0">
                    <a:schemeClr val="accent2"/>
                  </a:outerShdw>
                </a:effectLst>
              </a:rPr>
              <a:t>Architect</a:t>
            </a:r>
            <a:endParaRPr lang="x-none" altLang="es-CO" sz="300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Cloud 9"/>
          <p:cNvSpPr/>
          <p:nvPr/>
        </p:nvSpPr>
        <p:spPr>
          <a:xfrm>
            <a:off x="5308600" y="1657350"/>
            <a:ext cx="2707640" cy="1143000"/>
          </a:xfrm>
          <a:prstGeom prst="cloud">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s-CO"/>
              <a:t>KEEP CALM! </a:t>
            </a:r>
            <a:endParaRPr lang="x-none" altLang="es-CO"/>
          </a:p>
          <a:p>
            <a:pPr algn="ctr"/>
            <a:r>
              <a:rPr lang="x-none" altLang="es-CO"/>
              <a:t>I have a idea to solve them</a:t>
            </a:r>
            <a:endParaRPr lang="x-none" altLang="es-CO"/>
          </a:p>
        </p:txBody>
      </p:sp>
      <p:sp>
        <p:nvSpPr>
          <p:cNvPr id="11" name="Cloud 10"/>
          <p:cNvSpPr/>
          <p:nvPr/>
        </p:nvSpPr>
        <p:spPr>
          <a:xfrm>
            <a:off x="233680" y="1129030"/>
            <a:ext cx="2426970" cy="1019175"/>
          </a:xfrm>
          <a:prstGeom prst="cloud">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s-CO"/>
              <a:t>I have a specific issue </a:t>
            </a:r>
            <a:endParaRPr lang="x-none" altLang="es-CO"/>
          </a:p>
        </p:txBody>
      </p:sp>
      <p:sp>
        <p:nvSpPr>
          <p:cNvPr id="3" name="Cloud 2"/>
          <p:cNvSpPr/>
          <p:nvPr/>
        </p:nvSpPr>
        <p:spPr>
          <a:xfrm>
            <a:off x="2779395" y="1247140"/>
            <a:ext cx="2426970" cy="1019175"/>
          </a:xfrm>
          <a:prstGeom prst="cloud">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s-CO"/>
              <a:t>Process fail</a:t>
            </a:r>
            <a:endParaRPr lang="x-none" altLang="es-CO"/>
          </a:p>
        </p:txBody>
      </p:sp>
      <p:sp>
        <p:nvSpPr>
          <p:cNvPr id="4" name="Cloud 3"/>
          <p:cNvSpPr/>
          <p:nvPr/>
        </p:nvSpPr>
        <p:spPr>
          <a:xfrm>
            <a:off x="69850" y="3505835"/>
            <a:ext cx="2302510" cy="936625"/>
          </a:xfrm>
          <a:prstGeom prst="cloud">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s-CO"/>
              <a:t>It doesn't work the app</a:t>
            </a:r>
            <a:endParaRPr lang="x-none" altLang="es-C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0645" y="814070"/>
            <a:ext cx="9012555" cy="5614035"/>
          </a:xfrm>
          <a:prstGeom prst="rect">
            <a:avLst/>
          </a:prstGeom>
          <a:effectLst>
            <a:outerShdw blurRad="889000" dist="50800" dir="5400000" algn="ctr" rotWithShape="0">
              <a:schemeClr val="bg1">
                <a:alpha val="0"/>
              </a:schemeClr>
            </a:outerShdw>
            <a:reflection stA="0" endPos="65000" dist="50800" dir="5400000" sy="-100000" algn="bl" rotWithShape="0"/>
          </a:effectLst>
        </p:spPr>
      </p:pic>
      <p:sp>
        <p:nvSpPr>
          <p:cNvPr id="3083" name="标题 10"/>
          <p:cNvSpPr>
            <a:spLocks noGrp="1"/>
          </p:cNvSpPr>
          <p:nvPr>
            <p:ph type="title"/>
          </p:nvPr>
        </p:nvSpPr>
        <p:spPr>
          <a:xfrm>
            <a:off x="2608580" y="5981065"/>
            <a:ext cx="4300220" cy="824230"/>
          </a:xfrm>
        </p:spPr>
        <p:txBody>
          <a:bodyPr vert="horz" wrap="square" lIns="91440" tIns="45720" rIns="91440" bIns="45720" anchor="ctr"/>
          <a:p>
            <a:pPr eaLnBrk="1" hangingPunct="1"/>
            <a:r>
              <a:rPr lang="x-none" altLang="zh-CN" dirty="0">
                <a:solidFill>
                  <a:schemeClr val="tx1"/>
                </a:solidFill>
                <a:effectLst>
                  <a:outerShdw blurRad="38100" dist="19050" dir="2700000" algn="tl" rotWithShape="0">
                    <a:schemeClr val="dk1">
                      <a:alpha val="40000"/>
                    </a:schemeClr>
                  </a:outerShdw>
                </a:effectLst>
              </a:rPr>
              <a:t>Systems Gathering</a:t>
            </a:r>
            <a:endParaRPr lang="x-none" altLang="zh-CN" dirty="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stretch>
            <a:fillRect/>
          </a:stretch>
        </p:blipFill>
        <p:spPr>
          <a:xfrm>
            <a:off x="132715" y="53340"/>
            <a:ext cx="1725930" cy="516255"/>
          </a:xfrm>
          <a:prstGeom prst="rect">
            <a:avLst/>
          </a:prstGeom>
        </p:spPr>
      </p:pic>
      <p:sp>
        <p:nvSpPr>
          <p:cNvPr id="2" name="TextBox 1"/>
          <p:cNvSpPr txBox="1"/>
          <p:nvPr/>
        </p:nvSpPr>
        <p:spPr>
          <a:xfrm>
            <a:off x="2562225" y="671830"/>
            <a:ext cx="5513705" cy="396240"/>
          </a:xfrm>
          <a:prstGeom prst="rect">
            <a:avLst/>
          </a:prstGeom>
          <a:noFill/>
        </p:spPr>
        <p:txBody>
          <a:bodyPr wrap="square" rtlCol="0" anchor="t">
            <a:spAutoFit/>
          </a:bodyPr>
          <a:p>
            <a:r>
              <a:rPr lang="x-none" altLang="es-CO" sz="2000">
                <a:ln w="6600">
                  <a:solidFill>
                    <a:schemeClr val="accent2"/>
                  </a:solidFill>
                  <a:prstDash val="solid"/>
                </a:ln>
                <a:solidFill>
                  <a:srgbClr val="FFFFFF"/>
                </a:solidFill>
                <a:effectLst>
                  <a:outerShdw dist="38100" dir="2700000" algn="tl" rotWithShape="0">
                    <a:schemeClr val="accent2"/>
                  </a:outerShdw>
                </a:effectLst>
              </a:rPr>
              <a:t>H</a:t>
            </a:r>
            <a:r>
              <a:rPr lang="es-CO" altLang="en-US" sz="2000">
                <a:ln w="6600">
                  <a:solidFill>
                    <a:schemeClr val="accent2"/>
                  </a:solidFill>
                  <a:prstDash val="solid"/>
                </a:ln>
                <a:solidFill>
                  <a:srgbClr val="FFFFFF"/>
                </a:solidFill>
                <a:effectLst>
                  <a:outerShdw dist="38100" dir="2700000" algn="tl" rotWithShape="0">
                    <a:schemeClr val="accent2"/>
                  </a:outerShdw>
                </a:effectLst>
              </a:rPr>
              <a:t>igh </a:t>
            </a:r>
            <a:r>
              <a:rPr lang="x-none" altLang="es-CO" sz="2000">
                <a:ln w="6600">
                  <a:solidFill>
                    <a:schemeClr val="accent2"/>
                  </a:solidFill>
                  <a:prstDash val="solid"/>
                </a:ln>
                <a:solidFill>
                  <a:srgbClr val="FFFFFF"/>
                </a:solidFill>
                <a:effectLst>
                  <a:outerShdw dist="38100" dir="2700000" algn="tl" rotWithShape="0">
                    <a:schemeClr val="accent2"/>
                  </a:outerShdw>
                </a:effectLst>
              </a:rPr>
              <a:t>C</a:t>
            </a:r>
            <a:r>
              <a:rPr lang="es-CO" altLang="en-US" sz="2000">
                <a:ln w="6600">
                  <a:solidFill>
                    <a:schemeClr val="accent2"/>
                  </a:solidFill>
                  <a:prstDash val="solid"/>
                </a:ln>
                <a:solidFill>
                  <a:srgbClr val="FFFFFF"/>
                </a:solidFill>
                <a:effectLst>
                  <a:outerShdw dist="38100" dir="2700000" algn="tl" rotWithShape="0">
                    <a:schemeClr val="accent2"/>
                  </a:outerShdw>
                </a:effectLst>
              </a:rPr>
              <a:t>oupling </a:t>
            </a:r>
            <a:r>
              <a:rPr lang="x-none" altLang="es-CO" sz="2000">
                <a:ln w="6600">
                  <a:solidFill>
                    <a:schemeClr val="accent2"/>
                  </a:solidFill>
                  <a:prstDash val="solid"/>
                </a:ln>
                <a:solidFill>
                  <a:srgbClr val="FFFFFF"/>
                </a:solidFill>
                <a:effectLst>
                  <a:outerShdw dist="38100" dir="2700000" algn="tl" rotWithShape="0">
                    <a:schemeClr val="accent2"/>
                  </a:outerShdw>
                </a:effectLst>
              </a:rPr>
              <a:t>&amp; Low Cohesion</a:t>
            </a:r>
            <a:endParaRPr lang="x-none" altLang="es-CO" sz="200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Box 3"/>
          <p:cNvSpPr txBox="1"/>
          <p:nvPr/>
        </p:nvSpPr>
        <p:spPr>
          <a:xfrm>
            <a:off x="100965" y="1808480"/>
            <a:ext cx="3691890" cy="396240"/>
          </a:xfrm>
          <a:prstGeom prst="rect">
            <a:avLst/>
          </a:prstGeom>
          <a:noFill/>
        </p:spPr>
        <p:txBody>
          <a:bodyPr wrap="square" rtlCol="0" anchor="t">
            <a:spAutoFit/>
          </a:bodyPr>
          <a:p>
            <a:r>
              <a:rPr lang="x-none" sz="2000">
                <a:ln w="6600">
                  <a:solidFill>
                    <a:schemeClr val="accent2"/>
                  </a:solidFill>
                  <a:prstDash val="solid"/>
                </a:ln>
                <a:solidFill>
                  <a:srgbClr val="FFFFFF"/>
                </a:solidFill>
                <a:effectLst>
                  <a:outerShdw dist="38100" dir="2700000" algn="tl" rotWithShape="0">
                    <a:schemeClr val="accent2"/>
                  </a:outerShdw>
                </a:effectLst>
              </a:rPr>
              <a:t>There isn't documentation</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p:cNvSpPr txBox="1"/>
          <p:nvPr/>
        </p:nvSpPr>
        <p:spPr>
          <a:xfrm>
            <a:off x="5282565" y="1628775"/>
            <a:ext cx="3708400" cy="701040"/>
          </a:xfrm>
          <a:prstGeom prst="rect">
            <a:avLst/>
          </a:prstGeom>
          <a:noFill/>
        </p:spPr>
        <p:txBody>
          <a:bodyPr wrap="square" rtlCol="0" anchor="t">
            <a:spAutoFit/>
          </a:bodyPr>
          <a:p>
            <a:pPr algn="ctr"/>
            <a:r>
              <a:rPr lang="x-none" sz="2000">
                <a:ln w="6600">
                  <a:solidFill>
                    <a:schemeClr val="accent2"/>
                  </a:solidFill>
                  <a:prstDash val="solid"/>
                </a:ln>
                <a:solidFill>
                  <a:srgbClr val="FFFFFF"/>
                </a:solidFill>
                <a:effectLst>
                  <a:outerShdw dist="38100" dir="2700000" algn="tl" rotWithShape="0">
                    <a:schemeClr val="accent2"/>
                  </a:outerShdw>
                </a:effectLst>
              </a:rPr>
              <a:t>Business users take </a:t>
            </a:r>
            <a:endParaRPr lang="x-none" sz="2000">
              <a:ln w="6600">
                <a:solidFill>
                  <a:schemeClr val="accent2"/>
                </a:solidFill>
                <a:prstDash val="solid"/>
              </a:ln>
              <a:solidFill>
                <a:srgbClr val="FFFFFF"/>
              </a:solidFill>
              <a:effectLst>
                <a:outerShdw dist="38100" dir="2700000" algn="tl" rotWithShape="0">
                  <a:schemeClr val="accent2"/>
                </a:outerShdw>
              </a:effectLst>
            </a:endParaRPr>
          </a:p>
          <a:p>
            <a:pPr algn="ctr"/>
            <a:r>
              <a:rPr lang="x-none" sz="2000">
                <a:ln w="6600">
                  <a:solidFill>
                    <a:schemeClr val="accent2"/>
                  </a:solidFill>
                  <a:prstDash val="solid"/>
                </a:ln>
                <a:solidFill>
                  <a:srgbClr val="FFFFFF"/>
                </a:solidFill>
                <a:effectLst>
                  <a:outerShdw dist="38100" dir="2700000" algn="tl" rotWithShape="0">
                    <a:schemeClr val="accent2"/>
                  </a:outerShdw>
                </a:effectLst>
              </a:rPr>
              <a:t>technology decisions</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11" name="Group 10"/>
          <p:cNvGrpSpPr/>
          <p:nvPr/>
        </p:nvGrpSpPr>
        <p:grpSpPr>
          <a:xfrm>
            <a:off x="2930525" y="3925570"/>
            <a:ext cx="3475355" cy="1991995"/>
            <a:chOff x="4707" y="6182"/>
            <a:chExt cx="5473" cy="3137"/>
          </a:xfrm>
        </p:grpSpPr>
        <p:pic>
          <p:nvPicPr>
            <p:cNvPr id="3" name="Picture 2"/>
            <p:cNvPicPr>
              <a:picLocks noChangeAspect="1"/>
            </p:cNvPicPr>
            <p:nvPr/>
          </p:nvPicPr>
          <p:blipFill>
            <a:blip r:embed="rId3"/>
            <a:stretch>
              <a:fillRect/>
            </a:stretch>
          </p:blipFill>
          <p:spPr>
            <a:xfrm>
              <a:off x="4707" y="6182"/>
              <a:ext cx="5473" cy="3137"/>
            </a:xfrm>
            <a:prstGeom prst="rect">
              <a:avLst/>
            </a:prstGeom>
          </p:spPr>
        </p:pic>
        <p:sp>
          <p:nvSpPr>
            <p:cNvPr id="8" name="TextBox 7"/>
            <p:cNvSpPr txBox="1"/>
            <p:nvPr/>
          </p:nvSpPr>
          <p:spPr>
            <a:xfrm>
              <a:off x="6218" y="6363"/>
              <a:ext cx="2945" cy="576"/>
            </a:xfrm>
            <a:prstGeom prst="rect">
              <a:avLst/>
            </a:prstGeom>
            <a:noFill/>
          </p:spPr>
          <p:txBody>
            <a:bodyPr wrap="square" rtlCol="0" anchor="t">
              <a:spAutoFit/>
            </a:bodyPr>
            <a:p>
              <a:r>
                <a:rPr lang="x-none">
                  <a:ln w="22225">
                    <a:solidFill>
                      <a:schemeClr val="accent2"/>
                    </a:solidFill>
                    <a:prstDash val="solid"/>
                  </a:ln>
                  <a:solidFill>
                    <a:schemeClr val="accent2">
                      <a:lumMod val="40000"/>
                      <a:lumOff val="60000"/>
                    </a:schemeClr>
                  </a:solidFill>
                  <a:effectLst/>
                </a:rPr>
                <a:t>That sucks!!!</a:t>
              </a:r>
              <a:endParaRPr lang="x-none">
                <a:ln w="22225">
                  <a:solidFill>
                    <a:schemeClr val="accent2"/>
                  </a:solidFill>
                  <a:prstDash val="solid"/>
                </a:ln>
                <a:solidFill>
                  <a:schemeClr val="accent2">
                    <a:lumMod val="40000"/>
                    <a:lumOff val="60000"/>
                  </a:schemeClr>
                </a:solidFill>
                <a:effectLst/>
              </a:endParaRPr>
            </a:p>
          </p:txBody>
        </p:sp>
      </p:grpSp>
      <p:sp>
        <p:nvSpPr>
          <p:cNvPr id="9" name="TextBox 8"/>
          <p:cNvSpPr txBox="1"/>
          <p:nvPr/>
        </p:nvSpPr>
        <p:spPr>
          <a:xfrm>
            <a:off x="2896235" y="2820035"/>
            <a:ext cx="3492500" cy="701040"/>
          </a:xfrm>
          <a:prstGeom prst="rect">
            <a:avLst/>
          </a:prstGeom>
          <a:noFill/>
        </p:spPr>
        <p:txBody>
          <a:bodyPr wrap="square" rtlCol="0" anchor="t">
            <a:spAutoFit/>
          </a:bodyPr>
          <a:p>
            <a:pPr algn="ctr"/>
            <a:r>
              <a:rPr lang="x-none" sz="2000">
                <a:ln w="6600">
                  <a:solidFill>
                    <a:schemeClr val="accent2"/>
                  </a:solidFill>
                  <a:prstDash val="solid"/>
                </a:ln>
                <a:solidFill>
                  <a:srgbClr val="FFFFFF"/>
                </a:solidFill>
                <a:effectLst>
                  <a:outerShdw dist="38100" dir="2700000" algn="tl" rotWithShape="0">
                    <a:schemeClr val="accent2"/>
                  </a:outerShdw>
                </a:effectLst>
              </a:rPr>
              <a:t>Regular solutions with </a:t>
            </a:r>
            <a:endParaRPr lang="x-none" sz="2000">
              <a:ln w="6600">
                <a:solidFill>
                  <a:schemeClr val="accent2"/>
                </a:solidFill>
                <a:prstDash val="solid"/>
              </a:ln>
              <a:solidFill>
                <a:srgbClr val="FFFFFF"/>
              </a:solidFill>
              <a:effectLst>
                <a:outerShdw dist="38100" dir="2700000" algn="tl" rotWithShape="0">
                  <a:schemeClr val="accent2"/>
                </a:outerShdw>
              </a:effectLst>
            </a:endParaRPr>
          </a:p>
          <a:p>
            <a:pPr algn="ctr"/>
            <a:r>
              <a:rPr lang="x-none" sz="2000">
                <a:ln w="6600">
                  <a:solidFill>
                    <a:schemeClr val="accent2"/>
                  </a:solidFill>
                  <a:prstDash val="solid"/>
                </a:ln>
                <a:solidFill>
                  <a:srgbClr val="FFFFFF"/>
                </a:solidFill>
                <a:effectLst>
                  <a:outerShdw dist="38100" dir="2700000" algn="tl" rotWithShape="0">
                    <a:schemeClr val="accent2"/>
                  </a:outerShdw>
                </a:effectLst>
              </a:rPr>
              <a:t>overrated tools</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TextBox 9"/>
          <p:cNvSpPr txBox="1"/>
          <p:nvPr/>
        </p:nvSpPr>
        <p:spPr>
          <a:xfrm>
            <a:off x="6550660" y="4434205"/>
            <a:ext cx="2498090" cy="396240"/>
          </a:xfrm>
          <a:prstGeom prst="rect">
            <a:avLst/>
          </a:prstGeom>
          <a:noFill/>
        </p:spPr>
        <p:txBody>
          <a:bodyPr wrap="square" rtlCol="0" anchor="t">
            <a:spAutoFit/>
          </a:bodyPr>
          <a:p>
            <a:r>
              <a:rPr lang="x-none" sz="2000">
                <a:ln w="6600">
                  <a:solidFill>
                    <a:schemeClr val="accent2"/>
                  </a:solidFill>
                  <a:prstDash val="solid"/>
                </a:ln>
                <a:solidFill>
                  <a:srgbClr val="FFFFFF"/>
                </a:solidFill>
                <a:effectLst>
                  <a:outerShdw dist="38100" dir="2700000" algn="tl" rotWithShape="0">
                    <a:schemeClr val="accent2"/>
                  </a:outerShdw>
                </a:effectLst>
              </a:rPr>
              <a:t>Short-term design</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TextBox 11"/>
          <p:cNvSpPr txBox="1"/>
          <p:nvPr/>
        </p:nvSpPr>
        <p:spPr>
          <a:xfrm>
            <a:off x="22860" y="4287520"/>
            <a:ext cx="2550160" cy="701040"/>
          </a:xfrm>
          <a:prstGeom prst="rect">
            <a:avLst/>
          </a:prstGeom>
          <a:noFill/>
        </p:spPr>
        <p:txBody>
          <a:bodyPr wrap="square" rtlCol="0" anchor="t">
            <a:spAutoFit/>
          </a:bodyPr>
          <a:p>
            <a:pPr algn="ctr"/>
            <a:r>
              <a:rPr lang="x-none" sz="2000">
                <a:ln w="6600">
                  <a:solidFill>
                    <a:schemeClr val="accent2"/>
                  </a:solidFill>
                  <a:prstDash val="solid"/>
                </a:ln>
                <a:solidFill>
                  <a:srgbClr val="FFFFFF"/>
                </a:solidFill>
                <a:effectLst>
                  <a:outerShdw dist="38100" dir="2700000" algn="tl" rotWithShape="0">
                    <a:schemeClr val="accent2"/>
                  </a:outerShdw>
                </a:effectLst>
              </a:rPr>
              <a:t>A few comments </a:t>
            </a:r>
            <a:endParaRPr lang="x-none" sz="2000">
              <a:ln w="6600">
                <a:solidFill>
                  <a:schemeClr val="accent2"/>
                </a:solidFill>
                <a:prstDash val="solid"/>
              </a:ln>
              <a:solidFill>
                <a:srgbClr val="FFFFFF"/>
              </a:solidFill>
              <a:effectLst>
                <a:outerShdw dist="38100" dir="2700000" algn="tl" rotWithShape="0">
                  <a:schemeClr val="accent2"/>
                </a:outerShdw>
              </a:effectLst>
            </a:endParaRPr>
          </a:p>
          <a:p>
            <a:pPr algn="ctr"/>
            <a:r>
              <a:rPr lang="x-none" sz="2000">
                <a:ln w="6600">
                  <a:solidFill>
                    <a:schemeClr val="accent2"/>
                  </a:solidFill>
                  <a:prstDash val="solid"/>
                </a:ln>
                <a:solidFill>
                  <a:srgbClr val="FFFFFF"/>
                </a:solidFill>
                <a:effectLst>
                  <a:outerShdw dist="38100" dir="2700000" algn="tl" rotWithShape="0">
                    <a:schemeClr val="accent2"/>
                  </a:outerShdw>
                </a:effectLst>
              </a:rPr>
              <a:t>in the code</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3" name="标题 10"/>
          <p:cNvSpPr>
            <a:spLocks noGrp="1"/>
          </p:cNvSpPr>
          <p:nvPr>
            <p:ph type="title"/>
          </p:nvPr>
        </p:nvSpPr>
        <p:spPr>
          <a:xfrm>
            <a:off x="2875280" y="5973445"/>
            <a:ext cx="3206115" cy="824230"/>
          </a:xfrm>
        </p:spPr>
        <p:txBody>
          <a:bodyPr vert="horz" wrap="square" lIns="91440" tIns="45720" rIns="91440" bIns="45720" anchor="ctr"/>
          <a:p>
            <a:pPr eaLnBrk="1" hangingPunct="1"/>
            <a:r>
              <a:rPr lang="x-none" altLang="zh-CN" dirty="0">
                <a:solidFill>
                  <a:schemeClr val="tx1"/>
                </a:solidFill>
              </a:rPr>
              <a:t>First Review </a:t>
            </a:r>
            <a:endParaRPr lang="x-none" altLang="zh-CN" dirty="0">
              <a:solidFill>
                <a:schemeClr val="tx1"/>
              </a:solidFill>
            </a:endParaRPr>
          </a:p>
        </p:txBody>
      </p:sp>
      <p:pic>
        <p:nvPicPr>
          <p:cNvPr id="7" name="Picture 6"/>
          <p:cNvPicPr>
            <a:picLocks noChangeAspect="1"/>
          </p:cNvPicPr>
          <p:nvPr/>
        </p:nvPicPr>
        <p:blipFill>
          <a:blip r:embed="rId1"/>
          <a:stretch>
            <a:fillRect/>
          </a:stretch>
        </p:blipFill>
        <p:spPr>
          <a:xfrm>
            <a:off x="132715" y="53340"/>
            <a:ext cx="1725930" cy="516255"/>
          </a:xfrm>
          <a:prstGeom prst="rect">
            <a:avLst/>
          </a:prstGeom>
        </p:spPr>
      </p:pic>
      <p:pic>
        <p:nvPicPr>
          <p:cNvPr id="2" name="Picture 1"/>
          <p:cNvPicPr>
            <a:picLocks noChangeAspect="1"/>
          </p:cNvPicPr>
          <p:nvPr/>
        </p:nvPicPr>
        <p:blipFill>
          <a:blip r:embed="rId2"/>
          <a:srcRect l="6802" t="1340"/>
          <a:stretch>
            <a:fillRect/>
          </a:stretch>
        </p:blipFill>
        <p:spPr>
          <a:xfrm>
            <a:off x="87630" y="700405"/>
            <a:ext cx="4080510" cy="2430780"/>
          </a:xfrm>
          <a:prstGeom prst="rect">
            <a:avLst/>
          </a:prstGeom>
        </p:spPr>
      </p:pic>
      <p:pic>
        <p:nvPicPr>
          <p:cNvPr id="6" name="Picture 5"/>
          <p:cNvPicPr>
            <a:picLocks noChangeAspect="1"/>
          </p:cNvPicPr>
          <p:nvPr/>
        </p:nvPicPr>
        <p:blipFill>
          <a:blip r:embed="rId3"/>
          <a:stretch>
            <a:fillRect/>
          </a:stretch>
        </p:blipFill>
        <p:spPr>
          <a:xfrm>
            <a:off x="3862705" y="2249805"/>
            <a:ext cx="5203825" cy="3698875"/>
          </a:xfrm>
          <a:prstGeom prst="rect">
            <a:avLst/>
          </a:prstGeom>
        </p:spPr>
      </p:pic>
      <p:sp>
        <p:nvSpPr>
          <p:cNvPr id="12" name="TextBox 11"/>
          <p:cNvSpPr txBox="1"/>
          <p:nvPr/>
        </p:nvSpPr>
        <p:spPr>
          <a:xfrm>
            <a:off x="6250940" y="5422265"/>
            <a:ext cx="2550160" cy="1005840"/>
          </a:xfrm>
          <a:prstGeom prst="rect">
            <a:avLst/>
          </a:prstGeom>
          <a:noFill/>
        </p:spPr>
        <p:txBody>
          <a:bodyPr wrap="square" rtlCol="0" anchor="t">
            <a:spAutoFit/>
          </a:bodyPr>
          <a:p>
            <a:pPr algn="ctr"/>
            <a:r>
              <a:rPr lang="x-none" sz="2000">
                <a:ln w="22225">
                  <a:solidFill>
                    <a:schemeClr val="accent2"/>
                  </a:solidFill>
                  <a:prstDash val="solid"/>
                </a:ln>
                <a:solidFill>
                  <a:schemeClr val="accent2">
                    <a:lumMod val="40000"/>
                    <a:lumOff val="60000"/>
                  </a:schemeClr>
                </a:solidFill>
                <a:effectLst/>
              </a:rPr>
              <a:t>Increase the time to design a new solution !</a:t>
            </a:r>
            <a:endParaRPr lang="x-none" sz="2000">
              <a:ln w="22225">
                <a:solidFill>
                  <a:schemeClr val="accent2"/>
                </a:solidFill>
                <a:prstDash val="solid"/>
              </a:ln>
              <a:solidFill>
                <a:schemeClr val="accent2">
                  <a:lumMod val="40000"/>
                  <a:lumOff val="60000"/>
                </a:schemeClr>
              </a:solidFill>
              <a:effectLst/>
            </a:endParaRPr>
          </a:p>
        </p:txBody>
      </p:sp>
      <p:sp>
        <p:nvSpPr>
          <p:cNvPr id="3" name="TextBox 2"/>
          <p:cNvSpPr txBox="1"/>
          <p:nvPr/>
        </p:nvSpPr>
        <p:spPr>
          <a:xfrm>
            <a:off x="6470015" y="761365"/>
            <a:ext cx="2550160" cy="1310640"/>
          </a:xfrm>
          <a:prstGeom prst="rect">
            <a:avLst/>
          </a:prstGeom>
          <a:noFill/>
        </p:spPr>
        <p:txBody>
          <a:bodyPr wrap="square" rtlCol="0" anchor="t">
            <a:spAutoFit/>
          </a:bodyPr>
          <a:p>
            <a:pPr algn="ctr"/>
            <a:r>
              <a:rPr lang="x-none" sz="2000">
                <a:ln w="6600">
                  <a:solidFill>
                    <a:schemeClr val="accent2"/>
                  </a:solidFill>
                  <a:prstDash val="solid"/>
                </a:ln>
                <a:solidFill>
                  <a:srgbClr val="FFFFFF"/>
                </a:solidFill>
                <a:effectLst>
                  <a:outerShdw dist="38100" dir="2700000" algn="tl" rotWithShape="0">
                    <a:schemeClr val="accent2"/>
                  </a:outerShdw>
                </a:effectLst>
              </a:rPr>
              <a:t>An excellent code doesn't need comment but when you see that </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11" name="Group 10"/>
          <p:cNvGrpSpPr/>
          <p:nvPr/>
        </p:nvGrpSpPr>
        <p:grpSpPr>
          <a:xfrm>
            <a:off x="338455" y="3999865"/>
            <a:ext cx="3475355" cy="1991995"/>
            <a:chOff x="4707" y="6182"/>
            <a:chExt cx="5473" cy="3137"/>
          </a:xfrm>
        </p:grpSpPr>
        <p:pic>
          <p:nvPicPr>
            <p:cNvPr id="4" name="Picture 3"/>
            <p:cNvPicPr>
              <a:picLocks noChangeAspect="1"/>
            </p:cNvPicPr>
            <p:nvPr/>
          </p:nvPicPr>
          <p:blipFill>
            <a:blip r:embed="rId4"/>
            <a:stretch>
              <a:fillRect/>
            </a:stretch>
          </p:blipFill>
          <p:spPr>
            <a:xfrm>
              <a:off x="4707" y="6182"/>
              <a:ext cx="5473" cy="3137"/>
            </a:xfrm>
            <a:prstGeom prst="rect">
              <a:avLst/>
            </a:prstGeom>
          </p:spPr>
        </p:pic>
        <p:sp>
          <p:nvSpPr>
            <p:cNvPr id="8" name="TextBox 7"/>
            <p:cNvSpPr txBox="1"/>
            <p:nvPr/>
          </p:nvSpPr>
          <p:spPr>
            <a:xfrm>
              <a:off x="6218" y="6363"/>
              <a:ext cx="2945" cy="576"/>
            </a:xfrm>
            <a:prstGeom prst="rect">
              <a:avLst/>
            </a:prstGeom>
            <a:noFill/>
          </p:spPr>
          <p:txBody>
            <a:bodyPr wrap="square" rtlCol="0" anchor="t">
              <a:spAutoFit/>
            </a:bodyPr>
            <a:p>
              <a:r>
                <a:rPr lang="x-none">
                  <a:ln w="22225">
                    <a:solidFill>
                      <a:schemeClr val="accent2"/>
                    </a:solidFill>
                    <a:prstDash val="solid"/>
                  </a:ln>
                  <a:solidFill>
                    <a:schemeClr val="accent2">
                      <a:lumMod val="40000"/>
                      <a:lumOff val="60000"/>
                    </a:schemeClr>
                  </a:solidFill>
                  <a:effectLst/>
                </a:rPr>
                <a:t>That sucks!!!</a:t>
              </a:r>
              <a:endParaRPr lang="x-none">
                <a:ln w="22225">
                  <a:solidFill>
                    <a:schemeClr val="accent2"/>
                  </a:solidFill>
                  <a:prstDash val="solid"/>
                </a:ln>
                <a:solidFill>
                  <a:schemeClr val="accent2">
                    <a:lumMod val="40000"/>
                    <a:lumOff val="60000"/>
                  </a:schemeClr>
                </a:solidFill>
                <a:effectLst/>
              </a:endParaRPr>
            </a:p>
          </p:txBody>
        </p:sp>
      </p:grpSp>
      <p:sp>
        <p:nvSpPr>
          <p:cNvPr id="5" name="TextBox 4"/>
          <p:cNvSpPr txBox="1"/>
          <p:nvPr/>
        </p:nvSpPr>
        <p:spPr>
          <a:xfrm>
            <a:off x="675005" y="3041650"/>
            <a:ext cx="2980690" cy="1005840"/>
          </a:xfrm>
          <a:prstGeom prst="rect">
            <a:avLst/>
          </a:prstGeom>
          <a:noFill/>
        </p:spPr>
        <p:txBody>
          <a:bodyPr wrap="square" rtlCol="0" anchor="t">
            <a:spAutoFit/>
          </a:bodyPr>
          <a:p>
            <a:pPr algn="ctr"/>
            <a:r>
              <a:rPr lang="x-none" sz="2000">
                <a:ln w="6600">
                  <a:solidFill>
                    <a:schemeClr val="accent2"/>
                  </a:solidFill>
                  <a:prstDash val="solid"/>
                </a:ln>
                <a:solidFill>
                  <a:srgbClr val="FFFFFF"/>
                </a:solidFill>
                <a:effectLst>
                  <a:outerShdw dist="38100" dir="2700000" algn="tl" rotWithShape="0">
                    <a:schemeClr val="accent2"/>
                  </a:outerShdw>
                </a:effectLst>
              </a:rPr>
              <a:t>A huge Inspection of code to understand the process</a:t>
            </a:r>
            <a:endParaRPr lang="x-none" sz="2000">
              <a:ln w="6600">
                <a:solidFill>
                  <a:schemeClr val="accent2"/>
                </a:solidFill>
                <a:prstDash val="solid"/>
              </a:ln>
              <a:solidFill>
                <a:srgbClr val="FFFFFF"/>
              </a:solidFill>
              <a:effectLst>
                <a:outerShdw dist="38100" dir="2700000" algn="tl" rotWithShape="0">
                  <a:schemeClr val="accent2"/>
                </a:outerShdw>
              </a:effectLst>
            </a:endParaRPr>
          </a:p>
        </p:txBody>
      </p:sp>
      <p:pic>
        <p:nvPicPr>
          <p:cNvPr id="9" name="Picture 8"/>
          <p:cNvPicPr>
            <a:picLocks noChangeAspect="1"/>
          </p:cNvPicPr>
          <p:nvPr/>
        </p:nvPicPr>
        <p:blipFill>
          <a:blip r:embed="rId5"/>
          <a:srcRect b="15286"/>
          <a:stretch>
            <a:fillRect/>
          </a:stretch>
        </p:blipFill>
        <p:spPr>
          <a:xfrm>
            <a:off x="4206875" y="511810"/>
            <a:ext cx="1971675" cy="1670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pic>
        <p:nvPicPr>
          <p:cNvPr id="4" name="Picture 3"/>
          <p:cNvPicPr>
            <a:picLocks noChangeAspect="1"/>
          </p:cNvPicPr>
          <p:nvPr/>
        </p:nvPicPr>
        <p:blipFill>
          <a:blip r:embed="rId2"/>
          <a:srcRect r="18423"/>
          <a:stretch>
            <a:fillRect/>
          </a:stretch>
        </p:blipFill>
        <p:spPr>
          <a:xfrm>
            <a:off x="1468120" y="1423670"/>
            <a:ext cx="4546600" cy="3744595"/>
          </a:xfrm>
          <a:prstGeom prst="rect">
            <a:avLst/>
          </a:prstGeom>
        </p:spPr>
      </p:pic>
      <p:sp>
        <p:nvSpPr>
          <p:cNvPr id="9" name="标题 10"/>
          <p:cNvSpPr>
            <a:spLocks noGrp="1"/>
          </p:cNvSpPr>
          <p:nvPr/>
        </p:nvSpPr>
        <p:spPr>
          <a:xfrm>
            <a:off x="2428240" y="6030595"/>
            <a:ext cx="38125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1. View Flow</a:t>
            </a:r>
            <a:endParaRPr lang="x-none" altLang="zh-CN" dirty="0">
              <a:solidFill>
                <a:schemeClr val="tx1"/>
              </a:solidFill>
            </a:endParaRPr>
          </a:p>
        </p:txBody>
      </p:sp>
      <p:sp>
        <p:nvSpPr>
          <p:cNvPr id="5" name="TextBox 4"/>
          <p:cNvSpPr txBox="1"/>
          <p:nvPr/>
        </p:nvSpPr>
        <p:spPr>
          <a:xfrm>
            <a:off x="5394960" y="2118360"/>
            <a:ext cx="3001645" cy="1996440"/>
          </a:xfrm>
          <a:prstGeom prst="rect">
            <a:avLst/>
          </a:prstGeom>
          <a:noFill/>
        </p:spPr>
        <p:txBody>
          <a:bodyPr wrap="square" rtlCol="0" anchor="t">
            <a:spAutoFit/>
          </a:bodyPr>
          <a:p>
            <a:pPr algn="ctr"/>
            <a:r>
              <a:rPr lang="x-none" sz="2500">
                <a:ln w="6600">
                  <a:solidFill>
                    <a:schemeClr val="accent2"/>
                  </a:solidFill>
                  <a:prstDash val="solid"/>
                </a:ln>
                <a:solidFill>
                  <a:srgbClr val="FFFFFF"/>
                </a:solidFill>
                <a:effectLst>
                  <a:outerShdw dist="38100" dir="2700000" algn="tl" rotWithShape="0">
                    <a:schemeClr val="accent2"/>
                  </a:outerShdw>
                </a:effectLst>
              </a:rPr>
              <a:t>The brain processes better an image...Think in data flows through sketch</a:t>
            </a:r>
            <a:endParaRPr lang="x-none" sz="250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1946910" y="6048375"/>
            <a:ext cx="62128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2. Structured system design</a:t>
            </a:r>
            <a:endParaRPr lang="x-none" altLang="zh-CN" dirty="0">
              <a:solidFill>
                <a:schemeClr val="tx1"/>
              </a:solidFill>
            </a:endParaRPr>
          </a:p>
        </p:txBody>
      </p:sp>
      <p:sp>
        <p:nvSpPr>
          <p:cNvPr id="5" name="TextBox 4"/>
          <p:cNvSpPr txBox="1"/>
          <p:nvPr/>
        </p:nvSpPr>
        <p:spPr>
          <a:xfrm>
            <a:off x="4871720" y="773430"/>
            <a:ext cx="3352800" cy="2834640"/>
          </a:xfrm>
          <a:prstGeom prst="rect">
            <a:avLst/>
          </a:prstGeom>
          <a:noFill/>
        </p:spPr>
        <p:txBody>
          <a:bodyPr wrap="square" rtlCol="0" anchor="t">
            <a:spAutoFit/>
          </a:bodyPr>
          <a:p>
            <a:pPr algn="ctr"/>
            <a:r>
              <a:rPr lang="x-none" sz="3600">
                <a:ln w="6600">
                  <a:solidFill>
                    <a:schemeClr val="accent2"/>
                  </a:solidFill>
                  <a:prstDash val="solid"/>
                </a:ln>
                <a:solidFill>
                  <a:srgbClr val="FFFFFF"/>
                </a:solidFill>
                <a:effectLst>
                  <a:outerShdw dist="38100" dir="2700000" algn="tl" rotWithShape="0">
                    <a:schemeClr val="accent2"/>
                  </a:outerShdw>
                </a:effectLst>
              </a:rPr>
              <a:t>Complex structures don't mean the best solution...</a:t>
            </a:r>
            <a:endParaRPr lang="x-none" sz="360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p:cNvPicPr>
            <a:picLocks noChangeAspect="1"/>
          </p:cNvPicPr>
          <p:nvPr/>
        </p:nvPicPr>
        <p:blipFill>
          <a:blip r:embed="rId2"/>
          <a:stretch>
            <a:fillRect/>
          </a:stretch>
        </p:blipFill>
        <p:spPr>
          <a:xfrm>
            <a:off x="859790" y="774700"/>
            <a:ext cx="3563620" cy="5346065"/>
          </a:xfrm>
          <a:prstGeom prst="rect">
            <a:avLst/>
          </a:prstGeom>
        </p:spPr>
      </p:pic>
      <p:pic>
        <p:nvPicPr>
          <p:cNvPr id="3" name="Picture 2"/>
          <p:cNvPicPr>
            <a:picLocks noChangeAspect="1"/>
          </p:cNvPicPr>
          <p:nvPr/>
        </p:nvPicPr>
        <p:blipFill>
          <a:blip r:embed="rId3"/>
          <a:stretch>
            <a:fillRect/>
          </a:stretch>
        </p:blipFill>
        <p:spPr>
          <a:xfrm>
            <a:off x="5455285" y="3973195"/>
            <a:ext cx="2282825" cy="1620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9" name="标题 10"/>
          <p:cNvSpPr>
            <a:spLocks noGrp="1"/>
          </p:cNvSpPr>
          <p:nvPr/>
        </p:nvSpPr>
        <p:spPr>
          <a:xfrm>
            <a:off x="1410335" y="6041390"/>
            <a:ext cx="62128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2. Structured system design</a:t>
            </a:r>
            <a:endParaRPr lang="x-none" altLang="zh-CN" dirty="0">
              <a:solidFill>
                <a:schemeClr val="tx1"/>
              </a:solidFill>
            </a:endParaRPr>
          </a:p>
        </p:txBody>
      </p:sp>
      <p:sp>
        <p:nvSpPr>
          <p:cNvPr id="5" name="TextBox 4"/>
          <p:cNvSpPr txBox="1"/>
          <p:nvPr/>
        </p:nvSpPr>
        <p:spPr>
          <a:xfrm>
            <a:off x="5275580" y="939800"/>
            <a:ext cx="3352800" cy="3383280"/>
          </a:xfrm>
          <a:prstGeom prst="rect">
            <a:avLst/>
          </a:prstGeom>
          <a:noFill/>
        </p:spPr>
        <p:txBody>
          <a:bodyPr wrap="square" rtlCol="0" anchor="t">
            <a:spAutoFit/>
          </a:bodyPr>
          <a:p>
            <a:pPr algn="ctr"/>
            <a:r>
              <a:rPr lang="x-none" sz="3600">
                <a:ln w="6600">
                  <a:solidFill>
                    <a:schemeClr val="accent2"/>
                  </a:solidFill>
                  <a:prstDash val="solid"/>
                </a:ln>
                <a:solidFill>
                  <a:srgbClr val="FFFFFF"/>
                </a:solidFill>
                <a:effectLst>
                  <a:outerShdw dist="38100" dir="2700000" algn="tl" rotWithShape="0">
                    <a:schemeClr val="accent2"/>
                  </a:outerShdw>
                </a:effectLst>
              </a:rPr>
              <a:t>Simple structure but it has better foundations to build the same...</a:t>
            </a:r>
            <a:endParaRPr lang="x-none" sz="360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a:blip r:embed="rId2"/>
          <a:stretch>
            <a:fillRect/>
          </a:stretch>
        </p:blipFill>
        <p:spPr>
          <a:xfrm>
            <a:off x="89535" y="941070"/>
            <a:ext cx="5161280" cy="5161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2715" y="53340"/>
            <a:ext cx="1725930" cy="516255"/>
          </a:xfrm>
          <a:prstGeom prst="rect">
            <a:avLst/>
          </a:prstGeom>
        </p:spPr>
      </p:pic>
      <p:sp>
        <p:nvSpPr>
          <p:cNvPr id="5" name="TextBox 4"/>
          <p:cNvSpPr txBox="1"/>
          <p:nvPr/>
        </p:nvSpPr>
        <p:spPr>
          <a:xfrm>
            <a:off x="5540375" y="1218565"/>
            <a:ext cx="3352800" cy="3931920"/>
          </a:xfrm>
          <a:prstGeom prst="rect">
            <a:avLst/>
          </a:prstGeom>
          <a:noFill/>
        </p:spPr>
        <p:txBody>
          <a:bodyPr wrap="square" rtlCol="0" anchor="t">
            <a:spAutoFit/>
          </a:bodyPr>
          <a:p>
            <a:pPr algn="ctr"/>
            <a:r>
              <a:rPr lang="x-none" sz="3600">
                <a:ln w="6600">
                  <a:solidFill>
                    <a:schemeClr val="accent2"/>
                  </a:solidFill>
                  <a:prstDash val="solid"/>
                </a:ln>
                <a:solidFill>
                  <a:srgbClr val="FFFFFF"/>
                </a:solidFill>
                <a:effectLst>
                  <a:outerShdw dist="38100" dir="2700000" algn="tl" rotWithShape="0">
                    <a:schemeClr val="accent2"/>
                  </a:outerShdw>
                </a:effectLst>
              </a:rPr>
              <a:t>Perform a new change is than easy as to assemble your own smartphone</a:t>
            </a:r>
            <a:endParaRPr lang="x-none" sz="360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p:cNvPicPr>
            <a:picLocks noChangeAspect="1"/>
          </p:cNvPicPr>
          <p:nvPr/>
        </p:nvPicPr>
        <p:blipFill>
          <a:blip r:embed="rId2"/>
          <a:stretch>
            <a:fillRect/>
          </a:stretch>
        </p:blipFill>
        <p:spPr>
          <a:xfrm>
            <a:off x="656590" y="1943735"/>
            <a:ext cx="4807585" cy="2737485"/>
          </a:xfrm>
          <a:prstGeom prst="rect">
            <a:avLst/>
          </a:prstGeom>
        </p:spPr>
      </p:pic>
      <p:sp>
        <p:nvSpPr>
          <p:cNvPr id="6" name="标题 10"/>
          <p:cNvSpPr>
            <a:spLocks noGrp="1"/>
          </p:cNvSpPr>
          <p:nvPr/>
        </p:nvSpPr>
        <p:spPr>
          <a:xfrm>
            <a:off x="1410335" y="6041390"/>
            <a:ext cx="6212840" cy="824230"/>
          </a:xfrm>
          <a:prstGeom prst="rect">
            <a:avLst/>
          </a:prstGeom>
          <a:noFill/>
          <a:ln w="9525">
            <a:noFill/>
            <a:miter/>
          </a:ln>
        </p:spPr>
        <p:txBody>
          <a:bodyPr vert="horz" wrap="square" lIns="91440" tIns="45720" rIns="91440" bIns="45720" anchor="ctr"/>
          <a:lstStyle>
            <a:lvl1pPr algn="ctr" rtl="0" eaLnBrk="0" fontAlgn="base" hangingPunct="0">
              <a:spcBef>
                <a:spcPct val="0"/>
              </a:spcBef>
              <a:spcAft>
                <a:spcPct val="0"/>
              </a:spcAft>
              <a:defRPr sz="3200" kern="1200">
                <a:solidFill>
                  <a:srgbClr val="A6A6A6"/>
                </a:solidFill>
                <a:latin typeface="+mj-lt"/>
                <a:ea typeface="+mj-ea"/>
                <a:cs typeface="+mj-cs"/>
              </a:defRPr>
            </a:lvl1pPr>
            <a:lvl2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2pPr>
            <a:lvl3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3pPr>
            <a:lvl4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4pPr>
            <a:lvl5pPr algn="ctr" rtl="0" eaLnBrk="0" fontAlgn="base" hangingPunct="0">
              <a:spcBef>
                <a:spcPct val="0"/>
              </a:spcBef>
              <a:spcAft>
                <a:spcPct val="0"/>
              </a:spcAft>
              <a:defRPr sz="3200">
                <a:solidFill>
                  <a:srgbClr val="A6A6A6"/>
                </a:solidFill>
                <a:latin typeface="Arial" panose="02080604020202020204" charset="0"/>
                <a:ea typeface="微软雅黑" pitchFamily="34" charset="-122"/>
              </a:defRPr>
            </a:lvl5pPr>
            <a:lvl6pPr marL="457200" algn="ctr" rtl="0" fontAlgn="base">
              <a:spcBef>
                <a:spcPct val="0"/>
              </a:spcBef>
              <a:spcAft>
                <a:spcPct val="0"/>
              </a:spcAft>
              <a:defRPr sz="3200">
                <a:solidFill>
                  <a:srgbClr val="A6A6A6"/>
                </a:solidFill>
                <a:latin typeface="Arial" panose="02080604020202020204" charset="0"/>
                <a:ea typeface="微软雅黑" pitchFamily="34" charset="-122"/>
              </a:defRPr>
            </a:lvl6pPr>
            <a:lvl7pPr marL="914400" algn="ctr" rtl="0" fontAlgn="base">
              <a:spcBef>
                <a:spcPct val="0"/>
              </a:spcBef>
              <a:spcAft>
                <a:spcPct val="0"/>
              </a:spcAft>
              <a:defRPr sz="3200">
                <a:solidFill>
                  <a:srgbClr val="A6A6A6"/>
                </a:solidFill>
                <a:latin typeface="Arial" panose="02080604020202020204" charset="0"/>
                <a:ea typeface="微软雅黑" pitchFamily="34" charset="-122"/>
              </a:defRPr>
            </a:lvl7pPr>
            <a:lvl8pPr marL="1371600" algn="ctr" rtl="0" fontAlgn="base">
              <a:spcBef>
                <a:spcPct val="0"/>
              </a:spcBef>
              <a:spcAft>
                <a:spcPct val="0"/>
              </a:spcAft>
              <a:defRPr sz="3200">
                <a:solidFill>
                  <a:srgbClr val="A6A6A6"/>
                </a:solidFill>
                <a:latin typeface="Arial" panose="02080604020202020204" charset="0"/>
                <a:ea typeface="微软雅黑" pitchFamily="34" charset="-122"/>
              </a:defRPr>
            </a:lvl8pPr>
            <a:lvl9pPr marL="1828800" algn="ctr" rtl="0" fontAlgn="base">
              <a:spcBef>
                <a:spcPct val="0"/>
              </a:spcBef>
              <a:spcAft>
                <a:spcPct val="0"/>
              </a:spcAft>
              <a:defRPr sz="3200">
                <a:solidFill>
                  <a:srgbClr val="A6A6A6"/>
                </a:solidFill>
                <a:latin typeface="Arial" panose="02080604020202020204" charset="0"/>
                <a:ea typeface="微软雅黑" pitchFamily="34" charset="-122"/>
              </a:defRPr>
            </a:lvl9pPr>
          </a:lstStyle>
          <a:p>
            <a:pPr eaLnBrk="1" hangingPunct="1"/>
            <a:r>
              <a:rPr lang="x-none" altLang="zh-CN" dirty="0">
                <a:solidFill>
                  <a:schemeClr val="tx1"/>
                </a:solidFill>
              </a:rPr>
              <a:t>2. Structured system design</a:t>
            </a:r>
            <a:endParaRPr lang="x-none" altLang="zh-CN" dirty="0">
              <a:solidFill>
                <a:schemeClr val="tx1"/>
              </a:solidFill>
            </a:endParaRPr>
          </a:p>
        </p:txBody>
      </p:sp>
    </p:spTree>
  </p:cSld>
  <p:clrMapOvr>
    <a:masterClrMapping/>
  </p:clrMapOvr>
</p:sld>
</file>

<file path=ppt/theme/theme1.xml><?xml version="1.0" encoding="utf-8"?>
<a:theme xmlns:a="http://schemas.openxmlformats.org/drawingml/2006/main" name="图示制作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图示制作模板</Template>
  <TotalTime>0</TotalTime>
  <Words>2163</Words>
  <Application>Kingsoft Office WPP</Application>
  <PresentationFormat>On-screen Show (4:3)</PresentationFormat>
  <Paragraphs>157</Paragraphs>
  <Slides>20</Slides>
  <Notes>1</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图示制作模板</vt:lpstr>
      <vt:lpstr>Thinking in ETL </vt:lpstr>
      <vt:lpstr>The 7 biggest benefits of ETL tools </vt:lpstr>
      <vt:lpstr>New user requests </vt:lpstr>
      <vt:lpstr>Systems Gathering</vt:lpstr>
      <vt:lpstr>First Review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ETL Cycle</vt:lpstr>
      <vt:lpstr>Old process VS New process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请在这里输入您的标题</dc:title>
  <dc:creator>杨春夏</dc:creator>
  <cp:lastModifiedBy>andrew</cp:lastModifiedBy>
  <cp:revision>14</cp:revision>
  <dcterms:created xsi:type="dcterms:W3CDTF">2016-06-19T17:34:31Z</dcterms:created>
  <dcterms:modified xsi:type="dcterms:W3CDTF">2016-06-19T17:34:31Z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A000520140430A34PPTS.pptx</vt:lpwstr>
  </property>
  <property fmtid="{D5CDD505-2E9C-101B-9397-08002B2CF9AE}" pid="3" name="标题">
    <vt:lpwstr></vt:lpwstr>
  </property>
  <property fmtid="{D5CDD505-2E9C-101B-9397-08002B2CF9AE}" pid="4" name="关键字">
    <vt:lpwstr>б 3 ɫ Բ   </vt:lpwstr>
  </property>
  <property fmtid="{D5CDD505-2E9C-101B-9397-08002B2CF9AE}" pid="5" name="HaveTip">
    <vt:bool>true</vt:bool>
  </property>
  <property fmtid="{D5CDD505-2E9C-101B-9397-08002B2CF9AE}" pid="6" name="KSOProductBuildVer">
    <vt:lpwstr>9226-10.1.0.5503</vt:lpwstr>
  </property>
</Properties>
</file>